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9" r:id="rId3"/>
    <p:sldId id="281" r:id="rId4"/>
    <p:sldId id="297" r:id="rId5"/>
    <p:sldId id="298" r:id="rId6"/>
    <p:sldId id="299" r:id="rId7"/>
    <p:sldId id="300" r:id="rId8"/>
    <p:sldId id="260" r:id="rId9"/>
    <p:sldId id="301" r:id="rId10"/>
    <p:sldId id="268" r:id="rId11"/>
    <p:sldId id="261" r:id="rId12"/>
    <p:sldId id="262" r:id="rId13"/>
    <p:sldId id="269" r:id="rId14"/>
    <p:sldId id="263" r:id="rId15"/>
    <p:sldId id="282" r:id="rId16"/>
    <p:sldId id="264" r:id="rId17"/>
    <p:sldId id="265" r:id="rId18"/>
    <p:sldId id="295" r:id="rId19"/>
    <p:sldId id="294" r:id="rId20"/>
    <p:sldId id="267" r:id="rId21"/>
    <p:sldId id="270" r:id="rId22"/>
    <p:sldId id="285" r:id="rId23"/>
    <p:sldId id="296" r:id="rId24"/>
    <p:sldId id="286" r:id="rId25"/>
    <p:sldId id="291"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E2F"/>
    <a:srgbClr val="7C8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7" autoAdjust="0"/>
  </p:normalViewPr>
  <p:slideViewPr>
    <p:cSldViewPr>
      <p:cViewPr varScale="1">
        <p:scale>
          <a:sx n="56" d="100"/>
          <a:sy n="56" d="100"/>
        </p:scale>
        <p:origin x="107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47EA0B-3431-4303-AFAC-3494E0C6CF65}" type="datetimeFigureOut">
              <a:rPr lang="en-US" smtClean="0"/>
              <a:t>10/25/2016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65E26-C4DC-48D6-A26B-4A95F9242AEB}" type="slidenum">
              <a:rPr lang="en-US" smtClean="0"/>
              <a:t>‹#›</a:t>
            </a:fld>
            <a:endParaRPr lang="en-US"/>
          </a:p>
        </p:txBody>
      </p:sp>
    </p:spTree>
    <p:extLst>
      <p:ext uri="{BB962C8B-B14F-4D97-AF65-F5344CB8AC3E}">
        <p14:creationId xmlns:p14="http://schemas.microsoft.com/office/powerpoint/2010/main" val="2720519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7D2D1-D21E-4C4F-9B19-5F0B252D66FC}" type="datetimeFigureOut">
              <a:rPr lang="en-US" smtClean="0"/>
              <a:t>10/25/2016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3A570-C35C-4D7D-938D-23157FD9D4D9}" type="slidenum">
              <a:rPr lang="en-US" smtClean="0"/>
              <a:t>‹#›</a:t>
            </a:fld>
            <a:endParaRPr lang="en-US"/>
          </a:p>
        </p:txBody>
      </p:sp>
    </p:spTree>
    <p:extLst>
      <p:ext uri="{BB962C8B-B14F-4D97-AF65-F5344CB8AC3E}">
        <p14:creationId xmlns:p14="http://schemas.microsoft.com/office/powerpoint/2010/main" val="393116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E3A570-C35C-4D7D-938D-23157FD9D4D9}" type="slidenum">
              <a:rPr lang="en-US" smtClean="0"/>
              <a:t>19</a:t>
            </a:fld>
            <a:endParaRPr lang="en-US"/>
          </a:p>
        </p:txBody>
      </p:sp>
    </p:spTree>
    <p:extLst>
      <p:ext uri="{BB962C8B-B14F-4D97-AF65-F5344CB8AC3E}">
        <p14:creationId xmlns:p14="http://schemas.microsoft.com/office/powerpoint/2010/main" val="3707393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133599"/>
          </a:xfrm>
          <a:noFill/>
        </p:spPr>
        <p:txBody>
          <a:bodyPr anchor="b">
            <a:noAutofit/>
          </a:bodyPr>
          <a:lstStyle>
            <a:lvl1pPr>
              <a:lnSpc>
                <a:spcPct val="100000"/>
              </a:lnSpc>
              <a:defRPr sz="6000">
                <a:solidFill>
                  <a:srgbClr val="000E2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69603" y="4495800"/>
            <a:ext cx="6400800" cy="1219200"/>
          </a:xfrm>
        </p:spPr>
        <p:txBody>
          <a:bodyPr>
            <a:normAutofit/>
          </a:bodyPr>
          <a:lstStyle>
            <a:lvl1pPr marL="0" indent="0" algn="ctr">
              <a:buNone/>
              <a:defRPr sz="2400">
                <a:solidFill>
                  <a:srgbClr val="7C87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0" y="6019800"/>
            <a:ext cx="9144000" cy="838200"/>
          </a:xfrm>
          <a:prstGeom prst="rect">
            <a:avLst/>
          </a:prstGeom>
          <a:solidFill>
            <a:srgbClr val="000E2F"/>
          </a:solidFill>
          <a:ln>
            <a:solidFill>
              <a:srgbClr val="000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381000"/>
            <a:ext cx="675362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lvl1pPr>
              <a:defRPr sz="4800">
                <a:solidFill>
                  <a:srgbClr val="000E2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000E2F"/>
                </a:solidFill>
                <a:effectLst>
                  <a:outerShdw blurRad="63500" dist="38100" dir="5400000" algn="t" rotWithShape="0">
                    <a:prstClr val="black">
                      <a:alpha val="25000"/>
                    </a:prstClr>
                  </a:outerShdw>
                </a:effectLst>
                <a:latin typeface="+mn-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rgbClr val="7C878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lvl1pPr>
              <a:defRPr sz="4800"/>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838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867401"/>
            <a:ext cx="91757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t="-2" b="10001"/>
          <a:stretch/>
        </p:blipFill>
        <p:spPr bwMode="auto">
          <a:xfrm>
            <a:off x="6324600" y="5943600"/>
            <a:ext cx="2743200"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ts val="5800"/>
        </a:lnSpc>
        <a:spcBef>
          <a:spcPct val="0"/>
        </a:spcBef>
        <a:buNone/>
        <a:defRPr sz="4800" kern="1200">
          <a:solidFill>
            <a:srgbClr val="000E2F"/>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grad.uconn.edu/wp-content/uploads/sites/1635/2016/06/Revised-Language-Proficiency-Policy-6-7-16.pdf" TargetMode="External"/><Relationship Id="rId2" Type="http://schemas.openxmlformats.org/officeDocument/2006/relationships/hyperlink" Target="mailto:gradadmissions@uconn.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grad.uconn.edu/wp-content/uploads/sites/1635/2015/02/InternationalTranscriptsCoverSheet.pdf" TargetMode="External"/><Relationship Id="rId2" Type="http://schemas.openxmlformats.org/officeDocument/2006/relationships/hyperlink" Target="http://grad.uconn.edu/fragrant-fog/wp-content/uploads/InternationalTranscriptsCoverSheet.pdf?update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sss.uconn.edu/students/financial-declaration-form/"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grad.uconn.edu/fragrant-fog/wp-content/uploads/Intl-Graduate-Admissions-Flow-Chart-mb-10-8-14.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rad.uconn.edu/applicant-support/" TargetMode="External"/><Relationship Id="rId2" Type="http://schemas.openxmlformats.org/officeDocument/2006/relationships/hyperlink" Target="http://grad.uconn.edu/faculty-staff/resources-for-graduate-programs/" TargetMode="External"/><Relationship Id="rId1" Type="http://schemas.openxmlformats.org/officeDocument/2006/relationships/slideLayout" Target="../slideLayouts/slideLayout2.xml"/><Relationship Id="rId4" Type="http://schemas.openxmlformats.org/officeDocument/2006/relationships/hyperlink" Target="http://grad.uconn.edu/applicant-support/international-applicant-faq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gradcatalog.uconn.edu/2016/05/20/significant-changes-in-the-2016-2017-uconn-graduate-catalo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gradadmissions@uconn.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Meg.Buckley@uconn.edu" TargetMode="External"/><Relationship Id="rId2" Type="http://schemas.openxmlformats.org/officeDocument/2006/relationships/hyperlink" Target="mailto:Anne.Lanzit@uconn.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grad.uconn.edu/prospective-students/applying-to-uconn/fee-waiver-polic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752601"/>
          </a:xfrm>
        </p:spPr>
        <p:txBody>
          <a:bodyPr/>
          <a:lstStyle/>
          <a:p>
            <a:r>
              <a:rPr lang="en-US" altLang="en-US" sz="3200" b="1" dirty="0" smtClean="0"/>
              <a:t>The Graduate School </a:t>
            </a:r>
            <a:br>
              <a:rPr lang="en-US" altLang="en-US" sz="3200" b="1" dirty="0" smtClean="0"/>
            </a:br>
            <a:r>
              <a:rPr lang="en-US" altLang="en-US" sz="3200" b="1" dirty="0" smtClean="0"/>
              <a:t>Admissions Updates</a:t>
            </a:r>
            <a:r>
              <a:rPr lang="en-US" altLang="en-US" sz="3200" b="1" smtClean="0"/>
              <a:t/>
            </a:r>
            <a:br>
              <a:rPr lang="en-US" altLang="en-US" sz="3200" b="1" smtClean="0"/>
            </a:br>
            <a:r>
              <a:rPr lang="en-US" altLang="en-US" sz="3200" b="1" smtClean="0"/>
              <a:t>2016</a:t>
            </a:r>
            <a:endParaRPr lang="en-US" sz="3200" b="1" dirty="0"/>
          </a:p>
        </p:txBody>
      </p:sp>
      <p:sp>
        <p:nvSpPr>
          <p:cNvPr id="3" name="Subtitle 2"/>
          <p:cNvSpPr>
            <a:spLocks noGrp="1"/>
          </p:cNvSpPr>
          <p:nvPr>
            <p:ph type="subTitle" idx="1"/>
          </p:nvPr>
        </p:nvSpPr>
        <p:spPr>
          <a:xfrm>
            <a:off x="1269603" y="3810000"/>
            <a:ext cx="6400800" cy="1981200"/>
          </a:xfrm>
        </p:spPr>
        <p:txBody>
          <a:bodyPr/>
          <a:lstStyle/>
          <a:p>
            <a:pPr algn="l">
              <a:spcBef>
                <a:spcPts val="0"/>
              </a:spcBef>
            </a:pPr>
            <a:r>
              <a:rPr lang="en-US" dirty="0"/>
              <a:t> </a:t>
            </a:r>
            <a:r>
              <a:rPr lang="en-US" dirty="0" smtClean="0"/>
              <a:t>         Anne </a:t>
            </a:r>
            <a:r>
              <a:rPr lang="en-US" dirty="0"/>
              <a:t>Lanzit       </a:t>
            </a:r>
            <a:r>
              <a:rPr lang="en-US" dirty="0" smtClean="0"/>
              <a:t>     Shirley Fiasconaro                            </a:t>
            </a:r>
          </a:p>
          <a:p>
            <a:pPr algn="l">
              <a:spcBef>
                <a:spcPts val="0"/>
              </a:spcBef>
            </a:pPr>
            <a:endParaRPr lang="en-US" dirty="0"/>
          </a:p>
          <a:p>
            <a:pPr algn="l">
              <a:spcBef>
                <a:spcPts val="0"/>
              </a:spcBef>
            </a:pPr>
            <a:r>
              <a:rPr lang="en-US" dirty="0" smtClean="0"/>
              <a:t>Meg </a:t>
            </a:r>
            <a:r>
              <a:rPr lang="en-US" dirty="0"/>
              <a:t>Buckley                          </a:t>
            </a:r>
            <a:r>
              <a:rPr lang="en-US" dirty="0" smtClean="0"/>
              <a:t>    Holly Becker</a:t>
            </a:r>
          </a:p>
          <a:p>
            <a:pPr>
              <a:spcBef>
                <a:spcPts val="0"/>
              </a:spcBef>
            </a:pPr>
            <a:r>
              <a:rPr lang="en-US" dirty="0" smtClean="0"/>
              <a:t>Lisa Pane</a:t>
            </a:r>
            <a:endParaRPr lang="en-US" dirty="0"/>
          </a:p>
        </p:txBody>
      </p:sp>
    </p:spTree>
    <p:extLst>
      <p:ext uri="{BB962C8B-B14F-4D97-AF65-F5344CB8AC3E}">
        <p14:creationId xmlns:p14="http://schemas.microsoft.com/office/powerpoint/2010/main" val="4133040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 FAQs</a:t>
            </a:r>
          </a:p>
        </p:txBody>
      </p:sp>
      <p:sp>
        <p:nvSpPr>
          <p:cNvPr id="3" name="Content Placeholder 2"/>
          <p:cNvSpPr>
            <a:spLocks noGrp="1"/>
          </p:cNvSpPr>
          <p:nvPr>
            <p:ph idx="1"/>
          </p:nvPr>
        </p:nvSpPr>
        <p:spPr/>
        <p:txBody>
          <a:bodyPr/>
          <a:lstStyle/>
          <a:p>
            <a:pPr marL="0" indent="0">
              <a:buNone/>
            </a:pPr>
            <a:r>
              <a:rPr lang="en-US" b="1" dirty="0"/>
              <a:t>3</a:t>
            </a:r>
            <a:r>
              <a:rPr lang="en-US" b="1" dirty="0" smtClean="0"/>
              <a:t>.) </a:t>
            </a:r>
            <a:r>
              <a:rPr lang="en-US" b="1" dirty="0"/>
              <a:t>How can I tell if my applicant’s letters of recommendation have been received? </a:t>
            </a:r>
          </a:p>
          <a:p>
            <a:pPr marL="0" indent="0">
              <a:buNone/>
            </a:pPr>
            <a:r>
              <a:rPr lang="en-US" dirty="0"/>
              <a:t> </a:t>
            </a:r>
            <a:r>
              <a:rPr lang="en-US" dirty="0" smtClean="0"/>
              <a:t>*Offline </a:t>
            </a:r>
            <a:r>
              <a:rPr lang="en-US" dirty="0"/>
              <a:t>recommendations received must be entered by the departments, they are not entered by The Graduate School</a:t>
            </a:r>
            <a:r>
              <a:rPr lang="en-US" dirty="0" smtClean="0"/>
              <a:t>.*</a:t>
            </a: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81400"/>
            <a:ext cx="4236844" cy="302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5410200"/>
            <a:ext cx="1219200" cy="381000"/>
          </a:xfrm>
          <a:prstGeom prst="rect">
            <a:avLst/>
          </a:prstGeom>
          <a:noFill/>
        </p:spPr>
        <p:txBody>
          <a:bodyPr wrap="square" rtlCol="0">
            <a:spAutoFit/>
          </a:bodyPr>
          <a:lstStyle/>
          <a:p>
            <a:r>
              <a:rPr lang="en-US" dirty="0" smtClean="0"/>
              <a:t>SF</a:t>
            </a:r>
            <a:endParaRPr lang="en-US" dirty="0"/>
          </a:p>
        </p:txBody>
      </p:sp>
    </p:spTree>
    <p:extLst>
      <p:ext uri="{BB962C8B-B14F-4D97-AF65-F5344CB8AC3E}">
        <p14:creationId xmlns:p14="http://schemas.microsoft.com/office/powerpoint/2010/main" val="364397427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 FAQs</a:t>
            </a:r>
          </a:p>
        </p:txBody>
      </p:sp>
      <p:sp>
        <p:nvSpPr>
          <p:cNvPr id="3" name="Content Placeholder 2"/>
          <p:cNvSpPr>
            <a:spLocks noGrp="1"/>
          </p:cNvSpPr>
          <p:nvPr>
            <p:ph idx="1"/>
          </p:nvPr>
        </p:nvSpPr>
        <p:spPr/>
        <p:txBody>
          <a:bodyPr/>
          <a:lstStyle/>
          <a:p>
            <a:pPr marL="0" indent="0">
              <a:buNone/>
            </a:pPr>
            <a:r>
              <a:rPr lang="en-US" b="1" dirty="0"/>
              <a:t>4</a:t>
            </a:r>
            <a:r>
              <a:rPr lang="en-US" b="1" dirty="0" smtClean="0"/>
              <a:t>.) </a:t>
            </a:r>
            <a:r>
              <a:rPr lang="en-US" b="1" dirty="0"/>
              <a:t>How do I waive letters of recommendation/ have my applicants waive them? </a:t>
            </a:r>
            <a:endParaRPr lang="en-US" b="1" dirty="0" smtClean="0"/>
          </a:p>
          <a:p>
            <a:pPr marL="0" indent="0">
              <a:buNone/>
            </a:pPr>
            <a:endParaRPr lang="en-US" b="1" dirty="0" smtClean="0"/>
          </a:p>
          <a:p>
            <a:pPr marL="0" indent="0">
              <a:buNone/>
            </a:pPr>
            <a:r>
              <a:rPr lang="en-US" b="1" dirty="0"/>
              <a:t>5</a:t>
            </a:r>
            <a:r>
              <a:rPr lang="en-US" b="1" dirty="0" smtClean="0"/>
              <a:t>.) </a:t>
            </a:r>
            <a:r>
              <a:rPr lang="en-US" b="1" dirty="0"/>
              <a:t>My department does not require GRE scores- how do I waive them? </a:t>
            </a:r>
            <a:r>
              <a:rPr lang="en-US" b="1" dirty="0" smtClean="0"/>
              <a:t> </a:t>
            </a:r>
          </a:p>
          <a:p>
            <a:pPr algn="ctr"/>
            <a:endParaRPr lang="en-US" b="1" dirty="0"/>
          </a:p>
        </p:txBody>
      </p:sp>
      <p:pic>
        <p:nvPicPr>
          <p:cNvPr id="4" name="Picture 3"/>
          <p:cNvPicPr/>
          <p:nvPr/>
        </p:nvPicPr>
        <p:blipFill>
          <a:blip r:embed="rId2"/>
          <a:stretch>
            <a:fillRect/>
          </a:stretch>
        </p:blipFill>
        <p:spPr>
          <a:xfrm>
            <a:off x="5029200" y="2138362"/>
            <a:ext cx="1815058" cy="752475"/>
          </a:xfrm>
          <a:prstGeom prst="rect">
            <a:avLst/>
          </a:prstGeom>
        </p:spPr>
      </p:pic>
      <p:sp>
        <p:nvSpPr>
          <p:cNvPr id="5" name="TextBox 4"/>
          <p:cNvSpPr txBox="1"/>
          <p:nvPr/>
        </p:nvSpPr>
        <p:spPr>
          <a:xfrm>
            <a:off x="7696200" y="2057400"/>
            <a:ext cx="1143000" cy="381000"/>
          </a:xfrm>
          <a:prstGeom prst="rect">
            <a:avLst/>
          </a:prstGeom>
          <a:noFill/>
        </p:spPr>
        <p:txBody>
          <a:bodyPr wrap="square" rtlCol="0">
            <a:spAutoFit/>
          </a:bodyPr>
          <a:lstStyle/>
          <a:p>
            <a:r>
              <a:rPr lang="en-US" dirty="0" smtClean="0"/>
              <a:t>HB</a:t>
            </a:r>
            <a:endParaRPr lang="en-US" dirty="0"/>
          </a:p>
        </p:txBody>
      </p:sp>
      <p:sp>
        <p:nvSpPr>
          <p:cNvPr id="6" name="TextBox 5"/>
          <p:cNvSpPr txBox="1"/>
          <p:nvPr/>
        </p:nvSpPr>
        <p:spPr>
          <a:xfrm>
            <a:off x="5562600" y="3505200"/>
            <a:ext cx="1281658" cy="381000"/>
          </a:xfrm>
          <a:prstGeom prst="rect">
            <a:avLst/>
          </a:prstGeom>
          <a:noFill/>
        </p:spPr>
        <p:txBody>
          <a:bodyPr wrap="square" rtlCol="0">
            <a:spAutoFit/>
          </a:bodyPr>
          <a:lstStyle/>
          <a:p>
            <a:r>
              <a:rPr lang="en-US" dirty="0" smtClean="0"/>
              <a:t>SF</a:t>
            </a:r>
            <a:endParaRPr lang="en-US" dirty="0"/>
          </a:p>
        </p:txBody>
      </p:sp>
      <p:pic>
        <p:nvPicPr>
          <p:cNvPr id="8" name="Picture 7"/>
          <p:cNvPicPr>
            <a:picLocks noChangeAspect="1"/>
          </p:cNvPicPr>
          <p:nvPr/>
        </p:nvPicPr>
        <p:blipFill>
          <a:blip r:embed="rId3"/>
          <a:stretch>
            <a:fillRect/>
          </a:stretch>
        </p:blipFill>
        <p:spPr>
          <a:xfrm>
            <a:off x="737133" y="3695700"/>
            <a:ext cx="2505075" cy="1466850"/>
          </a:xfrm>
          <a:prstGeom prst="rect">
            <a:avLst/>
          </a:prstGeom>
        </p:spPr>
      </p:pic>
      <p:pic>
        <p:nvPicPr>
          <p:cNvPr id="1026" name="Picture 2"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141" y="3886200"/>
            <a:ext cx="48291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470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 FAQs</a:t>
            </a:r>
          </a:p>
        </p:txBody>
      </p:sp>
      <p:sp>
        <p:nvSpPr>
          <p:cNvPr id="3" name="Content Placeholder 2"/>
          <p:cNvSpPr>
            <a:spLocks noGrp="1"/>
          </p:cNvSpPr>
          <p:nvPr>
            <p:ph idx="1"/>
          </p:nvPr>
        </p:nvSpPr>
        <p:spPr/>
        <p:txBody>
          <a:bodyPr/>
          <a:lstStyle/>
          <a:p>
            <a:pPr marL="0" indent="0">
              <a:buNone/>
            </a:pPr>
            <a:r>
              <a:rPr lang="en-US" b="1" dirty="0"/>
              <a:t>6</a:t>
            </a:r>
            <a:r>
              <a:rPr lang="en-US" b="1" dirty="0" smtClean="0"/>
              <a:t>.) </a:t>
            </a:r>
            <a:r>
              <a:rPr lang="en-US" b="1" dirty="0"/>
              <a:t>My applicant’s TOEFL scores should be waived, how can I make sure they are waived? </a:t>
            </a:r>
            <a:endParaRPr lang="en-US" b="1" dirty="0" smtClean="0"/>
          </a:p>
          <a:p>
            <a:pPr marL="0" indent="0" algn="ctr">
              <a:buNone/>
            </a:pPr>
            <a:r>
              <a:rPr lang="en-US" dirty="0" smtClean="0"/>
              <a:t>*</a:t>
            </a:r>
            <a:r>
              <a:rPr lang="en-US" dirty="0"/>
              <a:t>Departments should NEVER waive the TOEFL requirement on their own, always contact </a:t>
            </a:r>
            <a:r>
              <a:rPr lang="en-US" dirty="0">
                <a:hlinkClick r:id="rId2"/>
              </a:rPr>
              <a:t>gradadmissions@uconn.edu</a:t>
            </a:r>
            <a:r>
              <a:rPr lang="en-US" dirty="0"/>
              <a:t>. </a:t>
            </a:r>
            <a:r>
              <a:rPr lang="en-US" dirty="0" smtClean="0"/>
              <a:t>*</a:t>
            </a:r>
          </a:p>
          <a:p>
            <a:pPr marL="0" indent="0">
              <a:buNone/>
            </a:pPr>
            <a:endParaRPr lang="en-US" sz="2000" dirty="0" smtClean="0"/>
          </a:p>
          <a:p>
            <a:pPr marL="0" indent="0" algn="ctr">
              <a:buNone/>
            </a:pPr>
            <a:r>
              <a:rPr lang="en-US" sz="2000" u="sng" dirty="0">
                <a:hlinkClick r:id="rId3"/>
              </a:rPr>
              <a:t>http://</a:t>
            </a:r>
            <a:r>
              <a:rPr lang="en-US" sz="2000" u="sng" dirty="0" smtClean="0">
                <a:hlinkClick r:id="rId3"/>
              </a:rPr>
              <a:t>grad.uconn.edu/wp-content/uploads/sites/1635/2016/06/Revised-Language-Proficiency-Policy-6-7-16.pdf</a:t>
            </a:r>
            <a:r>
              <a:rPr lang="en-US" sz="2000" u="sng" dirty="0" smtClean="0"/>
              <a:t> </a:t>
            </a:r>
          </a:p>
          <a:p>
            <a:pPr marL="0" indent="0" algn="ctr">
              <a:buNone/>
            </a:pPr>
            <a:endParaRPr lang="en-US" b="1" u="sng" dirty="0" smtClean="0"/>
          </a:p>
          <a:p>
            <a:pPr marL="0" indent="0" algn="ctr">
              <a:buNone/>
            </a:pPr>
            <a:r>
              <a:rPr lang="en-US" b="1" u="sng" dirty="0" smtClean="0"/>
              <a:t>*DOES NOT APPLY TO SCHOOL OF BUSINESS*</a:t>
            </a:r>
            <a:endParaRPr lang="en-US" b="1" u="sng" dirty="0"/>
          </a:p>
          <a:p>
            <a:pPr marL="0" indent="0">
              <a:buNone/>
            </a:pPr>
            <a:endParaRPr lang="en-US" b="1" dirty="0"/>
          </a:p>
        </p:txBody>
      </p:sp>
      <p:sp>
        <p:nvSpPr>
          <p:cNvPr id="4" name="TextBox 3"/>
          <p:cNvSpPr txBox="1"/>
          <p:nvPr/>
        </p:nvSpPr>
        <p:spPr>
          <a:xfrm>
            <a:off x="304800" y="4648200"/>
            <a:ext cx="990600" cy="369332"/>
          </a:xfrm>
          <a:prstGeom prst="rect">
            <a:avLst/>
          </a:prstGeom>
          <a:noFill/>
        </p:spPr>
        <p:txBody>
          <a:bodyPr wrap="square" rtlCol="0">
            <a:spAutoFit/>
          </a:bodyPr>
          <a:lstStyle/>
          <a:p>
            <a:r>
              <a:rPr lang="en-US" dirty="0" smtClean="0"/>
              <a:t>HB</a:t>
            </a:r>
            <a:endParaRPr lang="en-US" dirty="0"/>
          </a:p>
        </p:txBody>
      </p:sp>
    </p:spTree>
    <p:extLst>
      <p:ext uri="{BB962C8B-B14F-4D97-AF65-F5344CB8AC3E}">
        <p14:creationId xmlns:p14="http://schemas.microsoft.com/office/powerpoint/2010/main" val="22006370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 FAQs</a:t>
            </a:r>
          </a:p>
        </p:txBody>
      </p:sp>
      <p:sp>
        <p:nvSpPr>
          <p:cNvPr id="3" name="Content Placeholder 2"/>
          <p:cNvSpPr>
            <a:spLocks noGrp="1"/>
          </p:cNvSpPr>
          <p:nvPr>
            <p:ph idx="1"/>
          </p:nvPr>
        </p:nvSpPr>
        <p:spPr/>
        <p:txBody>
          <a:bodyPr/>
          <a:lstStyle/>
          <a:p>
            <a:pPr marL="0" indent="0">
              <a:buNone/>
            </a:pPr>
            <a:r>
              <a:rPr lang="en-US" b="1" dirty="0"/>
              <a:t>7</a:t>
            </a:r>
            <a:r>
              <a:rPr lang="en-US" b="1" dirty="0" smtClean="0"/>
              <a:t>.) </a:t>
            </a:r>
            <a:r>
              <a:rPr lang="en-US" b="1" dirty="0"/>
              <a:t>How can I tell if my applicant’s transcripts/ diplomas are received? </a:t>
            </a:r>
          </a:p>
          <a:p>
            <a:pPr marL="0" indent="0">
              <a:buNone/>
            </a:pPr>
            <a:r>
              <a:rPr lang="en-US" dirty="0"/>
              <a:t>*Once an applicant is admitted they must send in their official transcripts for all course work, including classes they are currently enrolled in</a:t>
            </a:r>
            <a:r>
              <a:rPr lang="en-US" dirty="0" smtClean="0"/>
              <a:t>.*</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36302"/>
            <a:ext cx="2438400" cy="2338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5181600"/>
            <a:ext cx="1295400" cy="369332"/>
          </a:xfrm>
          <a:prstGeom prst="rect">
            <a:avLst/>
          </a:prstGeom>
          <a:noFill/>
        </p:spPr>
        <p:txBody>
          <a:bodyPr wrap="square" rtlCol="0">
            <a:spAutoFit/>
          </a:bodyPr>
          <a:lstStyle/>
          <a:p>
            <a:r>
              <a:rPr lang="en-US" dirty="0" smtClean="0"/>
              <a:t>SF</a:t>
            </a:r>
            <a:endParaRPr lang="en-US" dirty="0"/>
          </a:p>
        </p:txBody>
      </p:sp>
    </p:spTree>
    <p:extLst>
      <p:ext uri="{BB962C8B-B14F-4D97-AF65-F5344CB8AC3E}">
        <p14:creationId xmlns:p14="http://schemas.microsoft.com/office/powerpoint/2010/main" val="13254040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 FAQs</a:t>
            </a:r>
          </a:p>
        </p:txBody>
      </p:sp>
      <p:sp>
        <p:nvSpPr>
          <p:cNvPr id="3" name="Content Placeholder 2"/>
          <p:cNvSpPr>
            <a:spLocks noGrp="1"/>
          </p:cNvSpPr>
          <p:nvPr>
            <p:ph idx="1"/>
          </p:nvPr>
        </p:nvSpPr>
        <p:spPr/>
        <p:txBody>
          <a:bodyPr>
            <a:normAutofit/>
          </a:bodyPr>
          <a:lstStyle/>
          <a:p>
            <a:pPr marL="0" indent="0">
              <a:buNone/>
            </a:pPr>
            <a:r>
              <a:rPr lang="en-US" sz="2000" b="1" dirty="0"/>
              <a:t>8</a:t>
            </a:r>
            <a:r>
              <a:rPr lang="en-US" sz="2000" b="1" dirty="0" smtClean="0"/>
              <a:t>.) Does </a:t>
            </a:r>
            <a:r>
              <a:rPr lang="en-US" sz="2000" b="1" dirty="0"/>
              <a:t>my applicant need to send transcripts if they haven’t received a conferred degree yet? </a:t>
            </a:r>
          </a:p>
          <a:p>
            <a:pPr marL="0" indent="0">
              <a:buNone/>
            </a:pPr>
            <a:endParaRPr lang="en-US" sz="2000" b="1" dirty="0"/>
          </a:p>
          <a:p>
            <a:pPr marL="0" indent="0">
              <a:buNone/>
            </a:pPr>
            <a:r>
              <a:rPr lang="en-US" sz="2000" b="1" dirty="0"/>
              <a:t>9</a:t>
            </a:r>
            <a:r>
              <a:rPr lang="en-US" sz="2000" b="1" dirty="0" smtClean="0"/>
              <a:t>.) </a:t>
            </a:r>
            <a:r>
              <a:rPr lang="en-US" sz="2000" b="1" dirty="0"/>
              <a:t>My International applicant only has original copies of their transcript/ diploma- can they send copies?</a:t>
            </a:r>
            <a:r>
              <a:rPr lang="en-US" sz="2000" dirty="0"/>
              <a:t> </a:t>
            </a:r>
            <a:endParaRPr lang="en-US" sz="2000" dirty="0" smtClean="0"/>
          </a:p>
          <a:p>
            <a:pPr marL="0" indent="0" algn="ctr">
              <a:buNone/>
            </a:pPr>
            <a:r>
              <a:rPr lang="en-US" sz="2000" b="1" u="sng" dirty="0" smtClean="0"/>
              <a:t>Cover Page:</a:t>
            </a:r>
            <a:endParaRPr lang="en-US" sz="2000" b="1" u="sng" dirty="0">
              <a:hlinkClick r:id="rId2"/>
            </a:endParaRPr>
          </a:p>
          <a:p>
            <a:pPr marL="0" indent="0" algn="ctr">
              <a:buNone/>
            </a:pPr>
            <a:r>
              <a:rPr lang="en-US" sz="1400" dirty="0">
                <a:hlinkClick r:id="rId3"/>
              </a:rPr>
              <a:t>http://</a:t>
            </a:r>
            <a:r>
              <a:rPr lang="en-US" sz="1400" dirty="0" smtClean="0">
                <a:hlinkClick r:id="rId3"/>
              </a:rPr>
              <a:t>grad.uconn.edu/wp-content/uploads/sites/1635/2015/02/InternationalTranscriptsCoverSheet.pdf</a:t>
            </a:r>
            <a:r>
              <a:rPr lang="en-US" sz="1400" dirty="0" smtClean="0"/>
              <a:t>  </a:t>
            </a:r>
          </a:p>
          <a:p>
            <a:pPr marL="0" indent="0">
              <a:buNone/>
            </a:pPr>
            <a:r>
              <a:rPr lang="en-US" sz="2000" b="1" dirty="0" smtClean="0"/>
              <a:t>10.) What </a:t>
            </a:r>
            <a:r>
              <a:rPr lang="en-US" sz="2000" b="1" dirty="0"/>
              <a:t>happens when applicants do not send their final official transcripts/ diplomas for courses/ degrees they were enrolled in at the time of application? </a:t>
            </a:r>
            <a:endParaRPr lang="en-US" sz="2000" dirty="0"/>
          </a:p>
        </p:txBody>
      </p:sp>
      <p:sp>
        <p:nvSpPr>
          <p:cNvPr id="5" name="TextBox 4"/>
          <p:cNvSpPr txBox="1"/>
          <p:nvPr/>
        </p:nvSpPr>
        <p:spPr>
          <a:xfrm>
            <a:off x="7086600" y="2209800"/>
            <a:ext cx="1295400" cy="369332"/>
          </a:xfrm>
          <a:prstGeom prst="rect">
            <a:avLst/>
          </a:prstGeom>
          <a:noFill/>
        </p:spPr>
        <p:txBody>
          <a:bodyPr wrap="square" rtlCol="0">
            <a:spAutoFit/>
          </a:bodyPr>
          <a:lstStyle/>
          <a:p>
            <a:r>
              <a:rPr lang="en-US" dirty="0" smtClean="0"/>
              <a:t>SF</a:t>
            </a:r>
            <a:endParaRPr lang="en-US" dirty="0"/>
          </a:p>
        </p:txBody>
      </p:sp>
      <p:sp>
        <p:nvSpPr>
          <p:cNvPr id="6" name="TextBox 5"/>
          <p:cNvSpPr txBox="1"/>
          <p:nvPr/>
        </p:nvSpPr>
        <p:spPr>
          <a:xfrm>
            <a:off x="8077200" y="3733800"/>
            <a:ext cx="914400" cy="381000"/>
          </a:xfrm>
          <a:prstGeom prst="rect">
            <a:avLst/>
          </a:prstGeom>
          <a:noFill/>
        </p:spPr>
        <p:txBody>
          <a:bodyPr wrap="square" rtlCol="0">
            <a:spAutoFit/>
          </a:bodyPr>
          <a:lstStyle/>
          <a:p>
            <a:r>
              <a:rPr lang="en-US" dirty="0" smtClean="0"/>
              <a:t>MB</a:t>
            </a:r>
            <a:endParaRPr lang="en-US" dirty="0"/>
          </a:p>
        </p:txBody>
      </p:sp>
      <p:sp>
        <p:nvSpPr>
          <p:cNvPr id="7" name="TextBox 6"/>
          <p:cNvSpPr txBox="1"/>
          <p:nvPr/>
        </p:nvSpPr>
        <p:spPr>
          <a:xfrm>
            <a:off x="8001000" y="5181600"/>
            <a:ext cx="838200" cy="369332"/>
          </a:xfrm>
          <a:prstGeom prst="rect">
            <a:avLst/>
          </a:prstGeom>
          <a:noFill/>
        </p:spPr>
        <p:txBody>
          <a:bodyPr wrap="square" rtlCol="0">
            <a:spAutoFit/>
          </a:bodyPr>
          <a:lstStyle/>
          <a:p>
            <a:r>
              <a:rPr lang="en-US" dirty="0" smtClean="0"/>
              <a:t>SF</a:t>
            </a:r>
            <a:endParaRPr lang="en-US" dirty="0"/>
          </a:p>
        </p:txBody>
      </p:sp>
    </p:spTree>
    <p:extLst>
      <p:ext uri="{BB962C8B-B14F-4D97-AF65-F5344CB8AC3E}">
        <p14:creationId xmlns:p14="http://schemas.microsoft.com/office/powerpoint/2010/main" val="4265365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Questions?</a:t>
            </a:r>
          </a:p>
        </p:txBody>
      </p:sp>
      <p:pic>
        <p:nvPicPr>
          <p:cNvPr id="4" name="Picture 3"/>
          <p:cNvPicPr>
            <a:picLocks noChangeAspect="1"/>
          </p:cNvPicPr>
          <p:nvPr/>
        </p:nvPicPr>
        <p:blipFill>
          <a:blip r:embed="rId2"/>
          <a:stretch>
            <a:fillRect/>
          </a:stretch>
        </p:blipFill>
        <p:spPr>
          <a:xfrm>
            <a:off x="1600200" y="1524000"/>
            <a:ext cx="5582749" cy="3733800"/>
          </a:xfrm>
          <a:prstGeom prst="rect">
            <a:avLst/>
          </a:prstGeom>
        </p:spPr>
      </p:pic>
    </p:spTree>
    <p:extLst>
      <p:ext uri="{BB962C8B-B14F-4D97-AF65-F5344CB8AC3E}">
        <p14:creationId xmlns:p14="http://schemas.microsoft.com/office/powerpoint/2010/main" val="33305766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 FAQs</a:t>
            </a:r>
          </a:p>
        </p:txBody>
      </p:sp>
      <p:sp>
        <p:nvSpPr>
          <p:cNvPr id="3" name="Content Placeholder 2"/>
          <p:cNvSpPr>
            <a:spLocks noGrp="1"/>
          </p:cNvSpPr>
          <p:nvPr>
            <p:ph idx="1"/>
          </p:nvPr>
        </p:nvSpPr>
        <p:spPr>
          <a:xfrm>
            <a:off x="457200" y="1600201"/>
            <a:ext cx="8229600" cy="4114800"/>
          </a:xfrm>
        </p:spPr>
        <p:txBody>
          <a:bodyPr/>
          <a:lstStyle/>
          <a:p>
            <a:pPr marL="0" indent="0">
              <a:buNone/>
            </a:pPr>
            <a:r>
              <a:rPr lang="en-US" b="1" dirty="0" smtClean="0"/>
              <a:t>11.) </a:t>
            </a:r>
            <a:r>
              <a:rPr lang="en-US" b="1" dirty="0"/>
              <a:t>My International applicant was matriculated- where is their I-20? </a:t>
            </a:r>
            <a:endParaRPr lang="en-US" b="1" dirty="0" smtClean="0"/>
          </a:p>
          <a:p>
            <a:pPr marL="0" indent="0">
              <a:buNone/>
            </a:pPr>
            <a:endParaRPr lang="en-US" b="1" dirty="0"/>
          </a:p>
          <a:p>
            <a:pPr marL="0" indent="0">
              <a:buNone/>
            </a:pPr>
            <a:r>
              <a:rPr lang="en-US" b="1" dirty="0" smtClean="0"/>
              <a:t>12.) What does “ADMT/GREG” in Hobson’s mean?</a:t>
            </a:r>
          </a:p>
          <a:p>
            <a:pPr marL="0" indent="0">
              <a:buNone/>
            </a:pPr>
            <a:r>
              <a:rPr lang="en-US" dirty="0" smtClean="0"/>
              <a:t>*Applicants </a:t>
            </a:r>
            <a:r>
              <a:rPr lang="en-US" dirty="0"/>
              <a:t>will not be matriculated until they have accepted the offer in Hobson’s, and submitted all required documentation.</a:t>
            </a:r>
            <a:r>
              <a:rPr lang="en-US" dirty="0" smtClean="0"/>
              <a:t> * </a:t>
            </a:r>
          </a:p>
          <a:p>
            <a:pPr marL="0" indent="0">
              <a:buNone/>
            </a:pPr>
            <a:endParaRPr lang="en-US" b="1" dirty="0"/>
          </a:p>
        </p:txBody>
      </p:sp>
      <p:pic>
        <p:nvPicPr>
          <p:cNvPr id="4" name="Picture 3"/>
          <p:cNvPicPr/>
          <p:nvPr/>
        </p:nvPicPr>
        <p:blipFill>
          <a:blip r:embed="rId2"/>
          <a:stretch>
            <a:fillRect/>
          </a:stretch>
        </p:blipFill>
        <p:spPr>
          <a:xfrm>
            <a:off x="4724400" y="4191000"/>
            <a:ext cx="3352800" cy="1295400"/>
          </a:xfrm>
          <a:prstGeom prst="rect">
            <a:avLst/>
          </a:prstGeom>
        </p:spPr>
      </p:pic>
      <p:sp>
        <p:nvSpPr>
          <p:cNvPr id="6" name="TextBox 5"/>
          <p:cNvSpPr txBox="1"/>
          <p:nvPr/>
        </p:nvSpPr>
        <p:spPr>
          <a:xfrm>
            <a:off x="3657600" y="2209800"/>
            <a:ext cx="1143000" cy="369332"/>
          </a:xfrm>
          <a:prstGeom prst="rect">
            <a:avLst/>
          </a:prstGeom>
          <a:noFill/>
        </p:spPr>
        <p:txBody>
          <a:bodyPr wrap="square" rtlCol="0">
            <a:spAutoFit/>
          </a:bodyPr>
          <a:lstStyle/>
          <a:p>
            <a:r>
              <a:rPr lang="en-US" dirty="0" smtClean="0"/>
              <a:t>MB</a:t>
            </a:r>
            <a:endParaRPr lang="en-US" dirty="0"/>
          </a:p>
        </p:txBody>
      </p:sp>
      <p:sp>
        <p:nvSpPr>
          <p:cNvPr id="10" name="TextBox 9"/>
          <p:cNvSpPr txBox="1"/>
          <p:nvPr/>
        </p:nvSpPr>
        <p:spPr>
          <a:xfrm>
            <a:off x="2667000" y="4572000"/>
            <a:ext cx="1447800" cy="369332"/>
          </a:xfrm>
          <a:prstGeom prst="rect">
            <a:avLst/>
          </a:prstGeom>
          <a:noFill/>
        </p:spPr>
        <p:txBody>
          <a:bodyPr wrap="square" rtlCol="0">
            <a:spAutoFit/>
          </a:bodyPr>
          <a:lstStyle/>
          <a:p>
            <a:r>
              <a:rPr lang="en-US" dirty="0" smtClean="0"/>
              <a:t>AL</a:t>
            </a:r>
            <a:endParaRPr lang="en-US" dirty="0"/>
          </a:p>
        </p:txBody>
      </p:sp>
    </p:spTree>
    <p:extLst>
      <p:ext uri="{BB962C8B-B14F-4D97-AF65-F5344CB8AC3E}">
        <p14:creationId xmlns:p14="http://schemas.microsoft.com/office/powerpoint/2010/main" val="3253821411"/>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 FAQs</a:t>
            </a:r>
          </a:p>
        </p:txBody>
      </p:sp>
      <p:sp>
        <p:nvSpPr>
          <p:cNvPr id="3" name="Content Placeholder 2"/>
          <p:cNvSpPr>
            <a:spLocks noGrp="1"/>
          </p:cNvSpPr>
          <p:nvPr>
            <p:ph idx="1"/>
          </p:nvPr>
        </p:nvSpPr>
        <p:spPr/>
        <p:txBody>
          <a:bodyPr/>
          <a:lstStyle/>
          <a:p>
            <a:pPr marL="0" indent="0">
              <a:buNone/>
            </a:pPr>
            <a:r>
              <a:rPr lang="en-US" b="1" dirty="0" smtClean="0"/>
              <a:t>13.) </a:t>
            </a:r>
            <a:r>
              <a:rPr lang="en-US" b="1" dirty="0"/>
              <a:t>How can I tell if an applicant has accepted enrollment? </a:t>
            </a:r>
            <a:endParaRPr lang="en-US" b="1" dirty="0" smtClean="0"/>
          </a:p>
          <a:p>
            <a:pPr marL="0" indent="0">
              <a:buNone/>
            </a:pPr>
            <a:endParaRPr lang="en-US" b="1" dirty="0"/>
          </a:p>
          <a:p>
            <a:pPr marL="0" indent="0">
              <a:buNone/>
            </a:pPr>
            <a:endParaRPr lang="en-US" b="1" dirty="0" smtClean="0"/>
          </a:p>
          <a:p>
            <a:pPr marL="0" indent="0">
              <a:buNone/>
            </a:pPr>
            <a:endParaRPr lang="en-US" b="1" dirty="0" smtClean="0"/>
          </a:p>
          <a:p>
            <a:pPr marL="0" indent="0">
              <a:buNone/>
            </a:pPr>
            <a:endParaRPr lang="en-US" b="1" dirty="0"/>
          </a:p>
          <a:p>
            <a:pPr marL="0" indent="0">
              <a:buNone/>
            </a:pPr>
            <a:endParaRPr lang="en-US"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19400"/>
            <a:ext cx="6562164"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5257800"/>
            <a:ext cx="1371600" cy="369332"/>
          </a:xfrm>
          <a:prstGeom prst="rect">
            <a:avLst/>
          </a:prstGeom>
          <a:noFill/>
        </p:spPr>
        <p:txBody>
          <a:bodyPr wrap="square" rtlCol="0">
            <a:spAutoFit/>
          </a:bodyPr>
          <a:lstStyle/>
          <a:p>
            <a:r>
              <a:rPr lang="en-US" dirty="0" smtClean="0"/>
              <a:t>AL</a:t>
            </a:r>
            <a:endParaRPr lang="en-US" dirty="0"/>
          </a:p>
        </p:txBody>
      </p:sp>
    </p:spTree>
    <p:extLst>
      <p:ext uri="{BB962C8B-B14F-4D97-AF65-F5344CB8AC3E}">
        <p14:creationId xmlns:p14="http://schemas.microsoft.com/office/powerpoint/2010/main" val="12110509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 FAQs</a:t>
            </a:r>
          </a:p>
        </p:txBody>
      </p:sp>
      <p:sp>
        <p:nvSpPr>
          <p:cNvPr id="3" name="Content Placeholder 2"/>
          <p:cNvSpPr>
            <a:spLocks noGrp="1"/>
          </p:cNvSpPr>
          <p:nvPr>
            <p:ph idx="1"/>
          </p:nvPr>
        </p:nvSpPr>
        <p:spPr/>
        <p:txBody>
          <a:bodyPr/>
          <a:lstStyle/>
          <a:p>
            <a:pPr marL="0" indent="0">
              <a:buNone/>
            </a:pPr>
            <a:r>
              <a:rPr lang="en-US" b="1" dirty="0" smtClean="0"/>
              <a:t>14.) </a:t>
            </a:r>
            <a:r>
              <a:rPr lang="en-US" b="1" dirty="0"/>
              <a:t>How do I accept </a:t>
            </a:r>
            <a:r>
              <a:rPr lang="en-US" b="1" dirty="0" smtClean="0"/>
              <a:t>or decline enrollment </a:t>
            </a:r>
            <a:r>
              <a:rPr lang="en-US" b="1" dirty="0"/>
              <a:t>for </a:t>
            </a:r>
            <a:r>
              <a:rPr lang="en-US" b="1" dirty="0" smtClean="0"/>
              <a:t>an applicant?</a:t>
            </a:r>
            <a:endParaRPr lang="en-US" b="1" dirty="0"/>
          </a:p>
          <a:p>
            <a:pPr algn="ctr"/>
            <a:endParaRPr lang="en-US" dirty="0"/>
          </a:p>
        </p:txBody>
      </p:sp>
      <p:sp>
        <p:nvSpPr>
          <p:cNvPr id="6" name="TextBox 5"/>
          <p:cNvSpPr txBox="1"/>
          <p:nvPr/>
        </p:nvSpPr>
        <p:spPr>
          <a:xfrm>
            <a:off x="609600" y="5486400"/>
            <a:ext cx="1066800" cy="381000"/>
          </a:xfrm>
          <a:prstGeom prst="rect">
            <a:avLst/>
          </a:prstGeom>
          <a:noFill/>
        </p:spPr>
        <p:txBody>
          <a:bodyPr wrap="square" rtlCol="0">
            <a:spAutoFit/>
          </a:bodyPr>
          <a:lstStyle/>
          <a:p>
            <a:r>
              <a:rPr lang="en-US" dirty="0" smtClean="0"/>
              <a:t>AL</a:t>
            </a:r>
            <a:endParaRPr lang="en-US" dirty="0"/>
          </a:p>
        </p:txBody>
      </p:sp>
      <p:pic>
        <p:nvPicPr>
          <p:cNvPr id="4" name="Picture 3"/>
          <p:cNvPicPr>
            <a:picLocks noChangeAspect="1"/>
          </p:cNvPicPr>
          <p:nvPr/>
        </p:nvPicPr>
        <p:blipFill>
          <a:blip r:embed="rId2"/>
          <a:stretch>
            <a:fillRect/>
          </a:stretch>
        </p:blipFill>
        <p:spPr>
          <a:xfrm>
            <a:off x="2286000" y="2173288"/>
            <a:ext cx="3800475" cy="3952875"/>
          </a:xfrm>
          <a:prstGeom prst="rect">
            <a:avLst/>
          </a:prstGeom>
        </p:spPr>
      </p:pic>
    </p:spTree>
    <p:extLst>
      <p:ext uri="{BB962C8B-B14F-4D97-AF65-F5344CB8AC3E}">
        <p14:creationId xmlns:p14="http://schemas.microsoft.com/office/powerpoint/2010/main" val="17057488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 FAQs</a:t>
            </a:r>
          </a:p>
        </p:txBody>
      </p:sp>
      <p:sp>
        <p:nvSpPr>
          <p:cNvPr id="3" name="Content Placeholder 2"/>
          <p:cNvSpPr>
            <a:spLocks noGrp="1"/>
          </p:cNvSpPr>
          <p:nvPr>
            <p:ph idx="1"/>
          </p:nvPr>
        </p:nvSpPr>
        <p:spPr/>
        <p:txBody>
          <a:bodyPr/>
          <a:lstStyle/>
          <a:p>
            <a:pPr marL="0" indent="0">
              <a:buNone/>
            </a:pPr>
            <a:r>
              <a:rPr lang="en-US" b="1" dirty="0" smtClean="0"/>
              <a:t>15</a:t>
            </a:r>
            <a:r>
              <a:rPr lang="en-US" b="1" dirty="0"/>
              <a:t>.) Why hasn’t my applicant been matriculated? </a:t>
            </a:r>
          </a:p>
          <a:p>
            <a:pPr marL="0" indent="0" algn="ctr">
              <a:buNone/>
            </a:pPr>
            <a:r>
              <a:rPr lang="en-US" sz="1600" b="1" dirty="0"/>
              <a:t>(ISSS approval for current International UConn graduate students to start new graduate program)</a:t>
            </a:r>
          </a:p>
          <a:p>
            <a:pPr marL="0" indent="0">
              <a:buNone/>
            </a:pPr>
            <a:endParaRPr lang="en-US" b="1"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b="1" dirty="0" smtClean="0"/>
              <a:t>16</a:t>
            </a:r>
            <a:r>
              <a:rPr lang="en-US" b="1" dirty="0"/>
              <a:t>.) What does “DEIN/ GPAS” in Hobson’s mean? </a:t>
            </a:r>
          </a:p>
          <a:p>
            <a:pPr marL="0" indent="0">
              <a:buNone/>
            </a:pPr>
            <a:endParaRPr lang="en-US" dirty="0"/>
          </a:p>
        </p:txBody>
      </p:sp>
      <p:pic>
        <p:nvPicPr>
          <p:cNvPr id="5" name="Picture 4"/>
          <p:cNvPicPr/>
          <p:nvPr/>
        </p:nvPicPr>
        <p:blipFill>
          <a:blip r:embed="rId3"/>
          <a:stretch>
            <a:fillRect/>
          </a:stretch>
        </p:blipFill>
        <p:spPr>
          <a:xfrm>
            <a:off x="2667000" y="4763223"/>
            <a:ext cx="2819400" cy="114300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960" y="2650435"/>
            <a:ext cx="4114799" cy="141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713518" y="2465769"/>
            <a:ext cx="1066800" cy="369332"/>
          </a:xfrm>
          <a:prstGeom prst="rect">
            <a:avLst/>
          </a:prstGeom>
          <a:noFill/>
        </p:spPr>
        <p:txBody>
          <a:bodyPr wrap="square" rtlCol="0">
            <a:spAutoFit/>
          </a:bodyPr>
          <a:lstStyle/>
          <a:p>
            <a:r>
              <a:rPr lang="en-US" dirty="0" smtClean="0"/>
              <a:t>AL</a:t>
            </a:r>
            <a:endParaRPr lang="en-US" dirty="0"/>
          </a:p>
        </p:txBody>
      </p:sp>
      <p:sp>
        <p:nvSpPr>
          <p:cNvPr id="8" name="TextBox 7"/>
          <p:cNvSpPr txBox="1"/>
          <p:nvPr/>
        </p:nvSpPr>
        <p:spPr>
          <a:xfrm>
            <a:off x="7696200" y="5019675"/>
            <a:ext cx="838200" cy="369332"/>
          </a:xfrm>
          <a:prstGeom prst="rect">
            <a:avLst/>
          </a:prstGeom>
          <a:noFill/>
        </p:spPr>
        <p:txBody>
          <a:bodyPr wrap="square" rtlCol="0">
            <a:spAutoFit/>
          </a:bodyPr>
          <a:lstStyle/>
          <a:p>
            <a:r>
              <a:rPr lang="en-US" dirty="0" smtClean="0"/>
              <a:t>MB</a:t>
            </a:r>
            <a:endParaRPr lang="en-US" dirty="0"/>
          </a:p>
        </p:txBody>
      </p:sp>
    </p:spTree>
    <p:extLst>
      <p:ext uri="{BB962C8B-B14F-4D97-AF65-F5344CB8AC3E}">
        <p14:creationId xmlns:p14="http://schemas.microsoft.com/office/powerpoint/2010/main" val="66600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Updates to Apply Yourself</a:t>
            </a:r>
            <a:endParaRPr lang="en-US" sz="3000" dirty="0"/>
          </a:p>
        </p:txBody>
      </p:sp>
      <p:sp>
        <p:nvSpPr>
          <p:cNvPr id="3" name="Content Placeholder 2"/>
          <p:cNvSpPr>
            <a:spLocks noGrp="1"/>
          </p:cNvSpPr>
          <p:nvPr>
            <p:ph idx="1"/>
          </p:nvPr>
        </p:nvSpPr>
        <p:spPr>
          <a:xfrm>
            <a:off x="400279" y="1504951"/>
            <a:ext cx="8229600" cy="3581400"/>
          </a:xfrm>
        </p:spPr>
        <p:txBody>
          <a:bodyPr>
            <a:normAutofit fontScale="92500" lnSpcReduction="20000"/>
          </a:bodyPr>
          <a:lstStyle/>
          <a:p>
            <a:r>
              <a:rPr lang="en-US" sz="2600" dirty="0"/>
              <a:t>Apply Yourself contract ending in 2017. Currently in RFP(Requesting Information) stage- looking at all possibilities.</a:t>
            </a:r>
          </a:p>
          <a:p>
            <a:r>
              <a:rPr lang="en-US" sz="2600" dirty="0"/>
              <a:t>All applications for graduate study at UConn must be submitted using our online application system.</a:t>
            </a:r>
          </a:p>
          <a:p>
            <a:r>
              <a:rPr lang="en-US" sz="2600" dirty="0"/>
              <a:t>All newly admitted students for </a:t>
            </a:r>
            <a:r>
              <a:rPr lang="en-US" sz="2600" b="1" dirty="0"/>
              <a:t>Spring 2017</a:t>
            </a:r>
            <a:r>
              <a:rPr lang="en-US" sz="2600" dirty="0"/>
              <a:t> must accept admission </a:t>
            </a:r>
            <a:r>
              <a:rPr lang="en-US" sz="2600" b="1" dirty="0"/>
              <a:t>by December 16th, 2016</a:t>
            </a:r>
            <a:r>
              <a:rPr lang="en-US" sz="2600" dirty="0"/>
              <a:t>. All newly admitted students for </a:t>
            </a:r>
            <a:r>
              <a:rPr lang="en-US" sz="2600" b="1" dirty="0"/>
              <a:t>Fall 2017</a:t>
            </a:r>
            <a:r>
              <a:rPr lang="en-US" sz="2600" dirty="0"/>
              <a:t> must accept admission </a:t>
            </a:r>
            <a:r>
              <a:rPr lang="en-US" sz="2600" b="1" dirty="0"/>
              <a:t>by July 28th, 2017</a:t>
            </a:r>
            <a:r>
              <a:rPr lang="en-US" sz="2600" dirty="0"/>
              <a:t>. </a:t>
            </a:r>
          </a:p>
          <a:p>
            <a:r>
              <a:rPr lang="en-US" sz="2600" dirty="0"/>
              <a:t>There is no deadline for Summer admission. </a:t>
            </a:r>
          </a:p>
          <a:p>
            <a:endParaRPr lang="en-US" dirty="0"/>
          </a:p>
        </p:txBody>
      </p:sp>
      <p:sp>
        <p:nvSpPr>
          <p:cNvPr id="5" name="TextBox 4"/>
          <p:cNvSpPr txBox="1"/>
          <p:nvPr/>
        </p:nvSpPr>
        <p:spPr>
          <a:xfrm>
            <a:off x="436084" y="5448302"/>
            <a:ext cx="2819400" cy="381000"/>
          </a:xfrm>
          <a:prstGeom prst="rect">
            <a:avLst/>
          </a:prstGeom>
          <a:noFill/>
        </p:spPr>
        <p:txBody>
          <a:bodyPr wrap="square" rtlCol="0">
            <a:spAutoFit/>
          </a:bodyPr>
          <a:lstStyle/>
          <a:p>
            <a:r>
              <a:rPr lang="en-US" dirty="0" smtClean="0"/>
              <a:t>AL</a:t>
            </a:r>
            <a:endParaRPr lang="en-US" dirty="0"/>
          </a:p>
        </p:txBody>
      </p:sp>
    </p:spTree>
    <p:extLst>
      <p:ext uri="{BB962C8B-B14F-4D97-AF65-F5344CB8AC3E}">
        <p14:creationId xmlns:p14="http://schemas.microsoft.com/office/powerpoint/2010/main" val="3594480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 FAQs</a:t>
            </a:r>
          </a:p>
        </p:txBody>
      </p:sp>
      <p:sp>
        <p:nvSpPr>
          <p:cNvPr id="3" name="Content Placeholder 2"/>
          <p:cNvSpPr>
            <a:spLocks noGrp="1"/>
          </p:cNvSpPr>
          <p:nvPr>
            <p:ph idx="1"/>
          </p:nvPr>
        </p:nvSpPr>
        <p:spPr/>
        <p:txBody>
          <a:bodyPr/>
          <a:lstStyle/>
          <a:p>
            <a:pPr marL="0" indent="0">
              <a:buNone/>
            </a:pPr>
            <a:r>
              <a:rPr lang="en-US" b="1" dirty="0" smtClean="0"/>
              <a:t>17.) </a:t>
            </a:r>
            <a:r>
              <a:rPr lang="en-US" b="1" dirty="0"/>
              <a:t>How do I track what my applicant is missing in their application for matriculation when they are “DEIN missing materials”? </a:t>
            </a:r>
            <a:endParaRPr lang="en-US" b="1" dirty="0" smtClean="0"/>
          </a:p>
          <a:p>
            <a:pPr marL="0" indent="0">
              <a:buNone/>
            </a:pPr>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27514"/>
            <a:ext cx="5159011" cy="326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5257800"/>
            <a:ext cx="1066800" cy="369332"/>
          </a:xfrm>
          <a:prstGeom prst="rect">
            <a:avLst/>
          </a:prstGeom>
          <a:noFill/>
        </p:spPr>
        <p:txBody>
          <a:bodyPr wrap="square" rtlCol="0">
            <a:spAutoFit/>
          </a:bodyPr>
          <a:lstStyle/>
          <a:p>
            <a:r>
              <a:rPr lang="en-US" dirty="0" smtClean="0"/>
              <a:t>SF</a:t>
            </a:r>
            <a:endParaRPr lang="en-US" dirty="0"/>
          </a:p>
        </p:txBody>
      </p:sp>
    </p:spTree>
    <p:extLst>
      <p:ext uri="{BB962C8B-B14F-4D97-AF65-F5344CB8AC3E}">
        <p14:creationId xmlns:p14="http://schemas.microsoft.com/office/powerpoint/2010/main" val="7759951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Questions?</a:t>
            </a:r>
            <a:endParaRPr lang="en-US" dirty="0"/>
          </a:p>
        </p:txBody>
      </p:sp>
      <p:pic>
        <p:nvPicPr>
          <p:cNvPr id="3" name="Picture 2"/>
          <p:cNvPicPr>
            <a:picLocks noChangeAspect="1"/>
          </p:cNvPicPr>
          <p:nvPr/>
        </p:nvPicPr>
        <p:blipFill>
          <a:blip r:embed="rId2"/>
          <a:stretch>
            <a:fillRect/>
          </a:stretch>
        </p:blipFill>
        <p:spPr>
          <a:xfrm>
            <a:off x="2667000" y="1143000"/>
            <a:ext cx="3514725" cy="4695825"/>
          </a:xfrm>
          <a:prstGeom prst="rect">
            <a:avLst/>
          </a:prstGeom>
        </p:spPr>
      </p:pic>
    </p:spTree>
    <p:extLst>
      <p:ext uri="{BB962C8B-B14F-4D97-AF65-F5344CB8AC3E}">
        <p14:creationId xmlns:p14="http://schemas.microsoft.com/office/powerpoint/2010/main" val="31780478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Admission Notice in Application</a:t>
            </a:r>
            <a:endParaRPr lang="en-US" sz="40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14400" y="1089317"/>
            <a:ext cx="5410200" cy="5515182"/>
          </a:xfrm>
          <a:prstGeom prst="rect">
            <a:avLst/>
          </a:prstGeom>
          <a:noFill/>
          <a:extLst>
            <a:ext uri="{91240B29-F687-4F45-9708-019B960494DF}">
              <a14:hiddenLine xmlns:a14="http://schemas.microsoft.com/office/drawing/2010/main" w="38100" cap="flat" cmpd="sng" algn="ctr">
                <a:solidFill>
                  <a:schemeClr val="tx1"/>
                </a:solidFill>
                <a:prstDash val="solid"/>
                <a:miter lim="800000"/>
                <a:headEnd/>
                <a:tailEnd/>
              </a14:hiddenLine>
            </a:ext>
          </a:extLst>
        </p:spPr>
      </p:pic>
      <p:sp>
        <p:nvSpPr>
          <p:cNvPr id="5" name="TextBox 4"/>
          <p:cNvSpPr txBox="1"/>
          <p:nvPr/>
        </p:nvSpPr>
        <p:spPr>
          <a:xfrm>
            <a:off x="6858000" y="1752600"/>
            <a:ext cx="2057400" cy="1200329"/>
          </a:xfrm>
          <a:prstGeom prst="rect">
            <a:avLst/>
          </a:prstGeom>
          <a:noFill/>
        </p:spPr>
        <p:txBody>
          <a:bodyPr wrap="square" rtlCol="0">
            <a:spAutoFit/>
          </a:bodyPr>
          <a:lstStyle/>
          <a:p>
            <a:r>
              <a:rPr lang="en-US" dirty="0">
                <a:hlinkClick r:id="rId3"/>
              </a:rPr>
              <a:t>http://isss.uconn.edu/students/financial-declaration-form</a:t>
            </a:r>
            <a:r>
              <a:rPr lang="en-US" dirty="0" smtClean="0">
                <a:hlinkClick r:id="rId3"/>
              </a:rPr>
              <a:t>/</a:t>
            </a:r>
            <a:r>
              <a:rPr lang="en-US" dirty="0" smtClean="0"/>
              <a:t> </a:t>
            </a:r>
            <a:endParaRPr lang="en-US" dirty="0"/>
          </a:p>
        </p:txBody>
      </p:sp>
      <p:sp>
        <p:nvSpPr>
          <p:cNvPr id="6" name="TextBox 5"/>
          <p:cNvSpPr txBox="1"/>
          <p:nvPr/>
        </p:nvSpPr>
        <p:spPr>
          <a:xfrm>
            <a:off x="152400" y="5410200"/>
            <a:ext cx="685800" cy="369332"/>
          </a:xfrm>
          <a:prstGeom prst="rect">
            <a:avLst/>
          </a:prstGeom>
          <a:noFill/>
        </p:spPr>
        <p:txBody>
          <a:bodyPr wrap="square" rtlCol="0">
            <a:spAutoFit/>
          </a:bodyPr>
          <a:lstStyle/>
          <a:p>
            <a:r>
              <a:rPr lang="en-US" dirty="0" smtClean="0"/>
              <a:t>MB</a:t>
            </a:r>
            <a:endParaRPr lang="en-US" dirty="0"/>
          </a:p>
        </p:txBody>
      </p:sp>
    </p:spTree>
    <p:extLst>
      <p:ext uri="{BB962C8B-B14F-4D97-AF65-F5344CB8AC3E}">
        <p14:creationId xmlns:p14="http://schemas.microsoft.com/office/powerpoint/2010/main" val="37513051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International Admission Procedures</a:t>
            </a:r>
            <a:endParaRPr lang="en-US" sz="3000" dirty="0"/>
          </a:p>
        </p:txBody>
      </p:sp>
      <p:sp>
        <p:nvSpPr>
          <p:cNvPr id="4" name="TextBox 3"/>
          <p:cNvSpPr txBox="1"/>
          <p:nvPr/>
        </p:nvSpPr>
        <p:spPr>
          <a:xfrm>
            <a:off x="7010400" y="2057400"/>
            <a:ext cx="990600" cy="2123658"/>
          </a:xfrm>
          <a:prstGeom prst="rect">
            <a:avLst/>
          </a:prstGeom>
          <a:noFill/>
        </p:spPr>
        <p:txBody>
          <a:bodyPr wrap="square" rtlCol="0">
            <a:spAutoFit/>
          </a:bodyPr>
          <a:lstStyle/>
          <a:p>
            <a:r>
              <a:rPr lang="en-US" sz="1200" dirty="0">
                <a:hlinkClick r:id="rId2"/>
              </a:rPr>
              <a:t>http://</a:t>
            </a:r>
            <a:r>
              <a:rPr lang="en-US" sz="1200" dirty="0" smtClean="0">
                <a:hlinkClick r:id="rId2"/>
              </a:rPr>
              <a:t>grad.uconn.edu/fragrant-fog/wp-content/uploads/Intl-Graduate-Admissions-Flow-Chart-mb-10-8-14.pdf</a:t>
            </a:r>
            <a:r>
              <a:rPr lang="en-US" sz="1200" dirty="0" smtClean="0"/>
              <a:t> </a:t>
            </a:r>
            <a:endParaRPr lang="en-US" sz="1200" dirty="0"/>
          </a:p>
        </p:txBody>
      </p:sp>
      <p:pic>
        <p:nvPicPr>
          <p:cNvPr id="5" name="Picture 4"/>
          <p:cNvPicPr>
            <a:picLocks noChangeAspect="1"/>
          </p:cNvPicPr>
          <p:nvPr/>
        </p:nvPicPr>
        <p:blipFill>
          <a:blip r:embed="rId3"/>
          <a:stretch>
            <a:fillRect/>
          </a:stretch>
        </p:blipFill>
        <p:spPr>
          <a:xfrm>
            <a:off x="1600200" y="1143000"/>
            <a:ext cx="4690586" cy="5105400"/>
          </a:xfrm>
          <a:prstGeom prst="rect">
            <a:avLst/>
          </a:prstGeom>
        </p:spPr>
      </p:pic>
      <p:sp>
        <p:nvSpPr>
          <p:cNvPr id="6" name="TextBox 5"/>
          <p:cNvSpPr txBox="1"/>
          <p:nvPr/>
        </p:nvSpPr>
        <p:spPr>
          <a:xfrm>
            <a:off x="304800" y="5257800"/>
            <a:ext cx="838200" cy="381000"/>
          </a:xfrm>
          <a:prstGeom prst="rect">
            <a:avLst/>
          </a:prstGeom>
          <a:noFill/>
        </p:spPr>
        <p:txBody>
          <a:bodyPr wrap="square" rtlCol="0">
            <a:spAutoFit/>
          </a:bodyPr>
          <a:lstStyle/>
          <a:p>
            <a:r>
              <a:rPr lang="en-US" dirty="0" smtClean="0"/>
              <a:t>MB</a:t>
            </a:r>
            <a:endParaRPr lang="en-US" dirty="0"/>
          </a:p>
        </p:txBody>
      </p:sp>
    </p:spTree>
    <p:extLst>
      <p:ext uri="{BB962C8B-B14F-4D97-AF65-F5344CB8AC3E}">
        <p14:creationId xmlns:p14="http://schemas.microsoft.com/office/powerpoint/2010/main" val="391269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Information about I-20’s and DS-2019</a:t>
            </a:r>
            <a:endParaRPr lang="en-US" sz="3000"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endParaRPr lang="en-US" altLang="en-US" sz="2200" dirty="0" smtClean="0"/>
          </a:p>
          <a:p>
            <a:r>
              <a:rPr lang="en-US" altLang="en-US" sz="2200" dirty="0" smtClean="0"/>
              <a:t>ISSS office does not produce bulk of I-20’s and DS-2019’s until after commencement in May. </a:t>
            </a:r>
          </a:p>
          <a:p>
            <a:endParaRPr lang="en-US" altLang="en-US" sz="2200" dirty="0" smtClean="0"/>
          </a:p>
          <a:p>
            <a:r>
              <a:rPr lang="en-US" altLang="en-US" sz="2200" dirty="0" smtClean="0"/>
              <a:t>ISSS office works with current AND incoming students.  The office is busy with current students on campus up until school year ends.</a:t>
            </a:r>
          </a:p>
          <a:p>
            <a:endParaRPr lang="en-US" altLang="en-US" sz="2200" dirty="0"/>
          </a:p>
          <a:p>
            <a:r>
              <a:rPr lang="en-US" altLang="en-US" sz="2200" dirty="0" smtClean="0"/>
              <a:t>Departments and students should expect new I-20/ DS-2019 </a:t>
            </a:r>
            <a:r>
              <a:rPr lang="en-US" altLang="en-US" sz="2200" dirty="0"/>
              <a:t>documents for Fall </a:t>
            </a:r>
            <a:r>
              <a:rPr lang="en-US" altLang="en-US" sz="2200" dirty="0" smtClean="0"/>
              <a:t>admission </a:t>
            </a:r>
            <a:r>
              <a:rPr lang="en-US" altLang="en-US" sz="2200" dirty="0"/>
              <a:t>to </a:t>
            </a:r>
            <a:r>
              <a:rPr lang="en-US" altLang="en-US" sz="2200" dirty="0" smtClean="0"/>
              <a:t>be ready around May and June.  (Unless extenuating circumstances.)</a:t>
            </a:r>
            <a:endParaRPr lang="en-US" altLang="en-US" sz="2200" dirty="0"/>
          </a:p>
          <a:p>
            <a:endParaRPr lang="en-US" dirty="0"/>
          </a:p>
        </p:txBody>
      </p:sp>
      <p:sp>
        <p:nvSpPr>
          <p:cNvPr id="4" name="TextBox 3"/>
          <p:cNvSpPr txBox="1"/>
          <p:nvPr/>
        </p:nvSpPr>
        <p:spPr>
          <a:xfrm>
            <a:off x="152400" y="5410200"/>
            <a:ext cx="762000" cy="381000"/>
          </a:xfrm>
          <a:prstGeom prst="rect">
            <a:avLst/>
          </a:prstGeom>
          <a:noFill/>
        </p:spPr>
        <p:txBody>
          <a:bodyPr wrap="square" rtlCol="0">
            <a:spAutoFit/>
          </a:bodyPr>
          <a:lstStyle/>
          <a:p>
            <a:r>
              <a:rPr lang="en-US" dirty="0" smtClean="0"/>
              <a:t>MB</a:t>
            </a:r>
            <a:endParaRPr lang="en-US" dirty="0"/>
          </a:p>
        </p:txBody>
      </p:sp>
    </p:spTree>
    <p:extLst>
      <p:ext uri="{BB962C8B-B14F-4D97-AF65-F5344CB8AC3E}">
        <p14:creationId xmlns:p14="http://schemas.microsoft.com/office/powerpoint/2010/main" val="33911984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Support</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Departmental Resources:</a:t>
            </a:r>
          </a:p>
          <a:p>
            <a:pPr marL="0" indent="0" algn="ctr">
              <a:buNone/>
            </a:pPr>
            <a:r>
              <a:rPr lang="en-US" sz="2000" dirty="0">
                <a:hlinkClick r:id="rId2"/>
              </a:rPr>
              <a:t>http://grad.uconn.edu/faculty-staff/resources-for-graduate-programs</a:t>
            </a:r>
            <a:r>
              <a:rPr lang="en-US" sz="2000" dirty="0" smtClean="0">
                <a:hlinkClick r:id="rId2"/>
              </a:rPr>
              <a:t>/</a:t>
            </a:r>
            <a:r>
              <a:rPr lang="en-US" sz="2000" dirty="0" smtClean="0"/>
              <a:t> </a:t>
            </a:r>
          </a:p>
          <a:p>
            <a:pPr marL="0" indent="0" algn="ctr">
              <a:buNone/>
            </a:pPr>
            <a:endParaRPr lang="en-US" sz="2000" dirty="0" smtClean="0"/>
          </a:p>
          <a:p>
            <a:pPr marL="0" indent="0" algn="ctr">
              <a:buNone/>
            </a:pPr>
            <a:r>
              <a:rPr lang="en-US" dirty="0" smtClean="0"/>
              <a:t>Domestic/ Permanent Resident FAQs:</a:t>
            </a:r>
          </a:p>
          <a:p>
            <a:pPr marL="0" indent="0" algn="ctr">
              <a:buNone/>
            </a:pPr>
            <a:r>
              <a:rPr lang="en-US" sz="2000" dirty="0">
                <a:hlinkClick r:id="rId3"/>
              </a:rPr>
              <a:t>http://grad.uconn.edu/applicant-support</a:t>
            </a:r>
            <a:r>
              <a:rPr lang="en-US" sz="2000" dirty="0" smtClean="0">
                <a:hlinkClick r:id="rId3"/>
              </a:rPr>
              <a:t>/</a:t>
            </a:r>
            <a:r>
              <a:rPr lang="en-US" sz="2000" dirty="0" smtClean="0"/>
              <a:t> </a:t>
            </a:r>
          </a:p>
          <a:p>
            <a:pPr marL="0" indent="0" algn="ctr">
              <a:buNone/>
            </a:pPr>
            <a:endParaRPr lang="en-US" sz="2000" dirty="0" smtClean="0"/>
          </a:p>
          <a:p>
            <a:pPr marL="0" indent="0" algn="ctr">
              <a:buNone/>
            </a:pPr>
            <a:r>
              <a:rPr lang="en-US" dirty="0" smtClean="0"/>
              <a:t>International Applicant FAQs:</a:t>
            </a:r>
          </a:p>
          <a:p>
            <a:pPr marL="0" indent="0" algn="ctr">
              <a:buNone/>
            </a:pPr>
            <a:r>
              <a:rPr lang="en-US" sz="2000" dirty="0" smtClean="0">
                <a:hlinkClick r:id="rId4"/>
              </a:rPr>
              <a:t>http</a:t>
            </a:r>
            <a:r>
              <a:rPr lang="en-US" sz="2000" dirty="0">
                <a:hlinkClick r:id="rId4"/>
              </a:rPr>
              <a:t>://grad.uconn.edu/applicant-support/international-applicant-faqs</a:t>
            </a:r>
            <a:r>
              <a:rPr lang="en-US" sz="2000" dirty="0" smtClean="0">
                <a:hlinkClick r:id="rId4"/>
              </a:rPr>
              <a:t>/</a:t>
            </a:r>
            <a:r>
              <a:rPr lang="en-US" sz="2000" dirty="0" smtClean="0"/>
              <a:t> </a:t>
            </a:r>
            <a:endParaRPr lang="en-US" dirty="0"/>
          </a:p>
          <a:p>
            <a:pPr marL="0" indent="0" algn="ctr">
              <a:buNone/>
            </a:pPr>
            <a:endParaRPr lang="en-US" dirty="0" smtClean="0"/>
          </a:p>
          <a:p>
            <a:pPr marL="0" indent="0" algn="ctr">
              <a:buNone/>
            </a:pPr>
            <a:endParaRPr lang="en-US" dirty="0" smtClean="0"/>
          </a:p>
        </p:txBody>
      </p:sp>
    </p:spTree>
    <p:extLst>
      <p:ext uri="{BB962C8B-B14F-4D97-AF65-F5344CB8AC3E}">
        <p14:creationId xmlns:p14="http://schemas.microsoft.com/office/powerpoint/2010/main" val="3518133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634331"/>
            <a:ext cx="52578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1466850" y="1214437"/>
            <a:ext cx="6210300" cy="4429125"/>
          </a:xfrm>
          <a:prstGeom prst="rect">
            <a:avLst/>
          </a:prstGeom>
        </p:spPr>
      </p:pic>
    </p:spTree>
    <p:extLst>
      <p:ext uri="{BB962C8B-B14F-4D97-AF65-F5344CB8AC3E}">
        <p14:creationId xmlns:p14="http://schemas.microsoft.com/office/powerpoint/2010/main" val="29500213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295400"/>
          </a:xfrm>
        </p:spPr>
        <p:txBody>
          <a:bodyPr/>
          <a:lstStyle/>
          <a:p>
            <a:r>
              <a:rPr lang="en-US" altLang="en-US" sz="3000" dirty="0"/>
              <a:t>The Graduate School </a:t>
            </a:r>
            <a:r>
              <a:rPr lang="en-US" altLang="en-US" sz="3000" dirty="0" smtClean="0"/>
              <a:t> </a:t>
            </a:r>
            <a:br>
              <a:rPr lang="en-US" altLang="en-US" sz="3000" dirty="0" smtClean="0"/>
            </a:br>
            <a:r>
              <a:rPr lang="en-US" altLang="en-US" sz="3000" dirty="0" smtClean="0"/>
              <a:t>Catalog Changes for Admissions</a:t>
            </a:r>
            <a:endParaRPr lang="en-US" sz="3000" dirty="0"/>
          </a:p>
        </p:txBody>
      </p:sp>
      <p:sp>
        <p:nvSpPr>
          <p:cNvPr id="3" name="Content Placeholder 2"/>
          <p:cNvSpPr>
            <a:spLocks noGrp="1"/>
          </p:cNvSpPr>
          <p:nvPr>
            <p:ph idx="1"/>
          </p:nvPr>
        </p:nvSpPr>
        <p:spPr>
          <a:xfrm>
            <a:off x="381000" y="1524000"/>
            <a:ext cx="8382000" cy="4343399"/>
          </a:xfrm>
        </p:spPr>
        <p:txBody>
          <a:bodyPr>
            <a:normAutofit lnSpcReduction="10000"/>
          </a:bodyPr>
          <a:lstStyle/>
          <a:p>
            <a:r>
              <a:rPr lang="en-US" sz="2200" dirty="0"/>
              <a:t>To study for a graduate degree, a student must be matriculated by The Graduate School </a:t>
            </a:r>
            <a:r>
              <a:rPr lang="en-US" sz="2200" b="1" i="1" dirty="0"/>
              <a:t>before</a:t>
            </a:r>
            <a:r>
              <a:rPr lang="en-US" sz="2200" dirty="0"/>
              <a:t> the first (1st) day of classes in their admitted term. All official documents must be received before matriculation can occur.</a:t>
            </a:r>
          </a:p>
          <a:p>
            <a:endParaRPr lang="en-US" sz="2200" dirty="0"/>
          </a:p>
          <a:p>
            <a:r>
              <a:rPr lang="en-US" sz="2200" dirty="0"/>
              <a:t>Graduate students may enroll in two different degree programs </a:t>
            </a:r>
            <a:r>
              <a:rPr lang="en-US" sz="2200" b="1" i="1" dirty="0"/>
              <a:t>only</a:t>
            </a:r>
            <a:r>
              <a:rPr lang="en-US" sz="2200" dirty="0"/>
              <a:t> with the permission of advisors in </a:t>
            </a:r>
            <a:r>
              <a:rPr lang="en-US" sz="2200" b="1" i="1" dirty="0"/>
              <a:t>both</a:t>
            </a:r>
            <a:r>
              <a:rPr lang="en-US" sz="2200" dirty="0"/>
              <a:t> programs.</a:t>
            </a:r>
          </a:p>
          <a:p>
            <a:endParaRPr lang="en-US" sz="2200" dirty="0"/>
          </a:p>
          <a:p>
            <a:r>
              <a:rPr lang="en-US" sz="2100" dirty="0">
                <a:hlinkClick r:id="rId2"/>
              </a:rPr>
              <a:t>http://gradcatalog.uconn.edu/2016/05/20/significant-changes-in-the-2016-2017-uconn-graduate-catalog/</a:t>
            </a:r>
            <a:r>
              <a:rPr lang="en-US" sz="2100" dirty="0"/>
              <a:t> </a:t>
            </a:r>
          </a:p>
          <a:p>
            <a:endParaRPr lang="en-US" dirty="0"/>
          </a:p>
        </p:txBody>
      </p:sp>
      <p:sp>
        <p:nvSpPr>
          <p:cNvPr id="5" name="TextBox 4"/>
          <p:cNvSpPr txBox="1"/>
          <p:nvPr/>
        </p:nvSpPr>
        <p:spPr>
          <a:xfrm>
            <a:off x="228600" y="5334000"/>
            <a:ext cx="2133600" cy="646331"/>
          </a:xfrm>
          <a:prstGeom prst="rect">
            <a:avLst/>
          </a:prstGeom>
          <a:noFill/>
        </p:spPr>
        <p:txBody>
          <a:bodyPr wrap="square" rtlCol="0">
            <a:spAutoFit/>
          </a:bodyPr>
          <a:lstStyle/>
          <a:p>
            <a:r>
              <a:rPr lang="en-US" dirty="0" smtClean="0"/>
              <a:t>MB</a:t>
            </a:r>
            <a:endParaRPr lang="en-US" dirty="0"/>
          </a:p>
          <a:p>
            <a:endParaRPr lang="en-US" dirty="0"/>
          </a:p>
        </p:txBody>
      </p:sp>
    </p:spTree>
    <p:extLst>
      <p:ext uri="{BB962C8B-B14F-4D97-AF65-F5344CB8AC3E}">
        <p14:creationId xmlns:p14="http://schemas.microsoft.com/office/powerpoint/2010/main" val="1519322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295400"/>
          </a:xfrm>
        </p:spPr>
        <p:txBody>
          <a:bodyPr/>
          <a:lstStyle/>
          <a:p>
            <a:r>
              <a:rPr lang="en-US" altLang="en-US" sz="3000" dirty="0"/>
              <a:t>The Graduate School </a:t>
            </a:r>
            <a:r>
              <a:rPr lang="en-US" altLang="en-US" sz="3000" dirty="0" smtClean="0"/>
              <a:t> </a:t>
            </a:r>
            <a:br>
              <a:rPr lang="en-US" altLang="en-US" sz="3000" dirty="0" smtClean="0"/>
            </a:br>
            <a:r>
              <a:rPr lang="en-US" altLang="en-US" sz="3000" dirty="0" smtClean="0"/>
              <a:t>Catalog Changes for Admissions</a:t>
            </a:r>
            <a:endParaRPr lang="en-US" sz="3000" dirty="0"/>
          </a:p>
        </p:txBody>
      </p:sp>
      <p:sp>
        <p:nvSpPr>
          <p:cNvPr id="3" name="Content Placeholder 2"/>
          <p:cNvSpPr>
            <a:spLocks noGrp="1"/>
          </p:cNvSpPr>
          <p:nvPr>
            <p:ph idx="1"/>
          </p:nvPr>
        </p:nvSpPr>
        <p:spPr>
          <a:xfrm>
            <a:off x="433330" y="1508393"/>
            <a:ext cx="8382000" cy="4343399"/>
          </a:xfrm>
        </p:spPr>
        <p:txBody>
          <a:bodyPr>
            <a:normAutofit/>
          </a:bodyPr>
          <a:lstStyle/>
          <a:p>
            <a:r>
              <a:rPr lang="en-US" sz="2200" dirty="0"/>
              <a:t>To ensure academic success, newly admitted students must accept admission </a:t>
            </a:r>
            <a:r>
              <a:rPr lang="en-US" sz="2200" b="1" i="1" dirty="0"/>
              <a:t>one (1) month </a:t>
            </a:r>
            <a:r>
              <a:rPr lang="en-US" sz="2200" dirty="0"/>
              <a:t>before the first day of classes for the term when their studies will begin. Students must arrive on campus on or before the first day of classes in their admitted term. Failure to meet these conditions may cause:</a:t>
            </a:r>
          </a:p>
          <a:p>
            <a:pPr lvl="1"/>
            <a:r>
              <a:rPr lang="en-US" sz="2200" dirty="0"/>
              <a:t>A delay in stipend payments and a loss or reduction of tuition waiver benefits for students holding a graduate assistantship and</a:t>
            </a:r>
          </a:p>
          <a:p>
            <a:pPr lvl="1"/>
            <a:r>
              <a:rPr lang="en-US" sz="2200" dirty="0"/>
              <a:t>A delay of enrollment in a degree program until the following semester.</a:t>
            </a:r>
          </a:p>
          <a:p>
            <a:endParaRPr lang="en-US" sz="2100" dirty="0" smtClean="0"/>
          </a:p>
          <a:p>
            <a:endParaRPr lang="en-US" dirty="0"/>
          </a:p>
        </p:txBody>
      </p:sp>
      <p:sp>
        <p:nvSpPr>
          <p:cNvPr id="5" name="TextBox 4"/>
          <p:cNvSpPr txBox="1"/>
          <p:nvPr/>
        </p:nvSpPr>
        <p:spPr>
          <a:xfrm>
            <a:off x="152400" y="5562600"/>
            <a:ext cx="2362200" cy="646331"/>
          </a:xfrm>
          <a:prstGeom prst="rect">
            <a:avLst/>
          </a:prstGeom>
          <a:noFill/>
        </p:spPr>
        <p:txBody>
          <a:bodyPr wrap="square" rtlCol="0">
            <a:spAutoFit/>
          </a:bodyPr>
          <a:lstStyle/>
          <a:p>
            <a:r>
              <a:rPr lang="en-US" dirty="0" smtClean="0"/>
              <a:t>AL</a:t>
            </a:r>
            <a:endParaRPr lang="en-US" dirty="0"/>
          </a:p>
          <a:p>
            <a:endParaRPr lang="en-US" dirty="0"/>
          </a:p>
        </p:txBody>
      </p:sp>
    </p:spTree>
    <p:extLst>
      <p:ext uri="{BB962C8B-B14F-4D97-AF65-F5344CB8AC3E}">
        <p14:creationId xmlns:p14="http://schemas.microsoft.com/office/powerpoint/2010/main" val="945529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Items for Discussion…</a:t>
            </a:r>
            <a:endParaRPr lang="en-US" dirty="0"/>
          </a:p>
        </p:txBody>
      </p:sp>
      <p:sp>
        <p:nvSpPr>
          <p:cNvPr id="3" name="Content Placeholder 2"/>
          <p:cNvSpPr>
            <a:spLocks noGrp="1"/>
          </p:cNvSpPr>
          <p:nvPr>
            <p:ph idx="1"/>
          </p:nvPr>
        </p:nvSpPr>
        <p:spPr>
          <a:xfrm>
            <a:off x="457200" y="1143001"/>
            <a:ext cx="7848600" cy="4495800"/>
          </a:xfrm>
        </p:spPr>
        <p:txBody>
          <a:bodyPr>
            <a:normAutofit lnSpcReduction="10000"/>
          </a:bodyPr>
          <a:lstStyle/>
          <a:p>
            <a:r>
              <a:rPr lang="en-US" dirty="0"/>
              <a:t>All unofficial transcripts including UConn </a:t>
            </a:r>
            <a:r>
              <a:rPr lang="en-US" b="1" i="1" dirty="0"/>
              <a:t>must</a:t>
            </a:r>
            <a:r>
              <a:rPr lang="en-US" b="1" dirty="0"/>
              <a:t> </a:t>
            </a:r>
            <a:r>
              <a:rPr lang="en-US" dirty="0"/>
              <a:t>be uploaded.</a:t>
            </a:r>
          </a:p>
          <a:p>
            <a:endParaRPr lang="en-US" dirty="0" smtClean="0"/>
          </a:p>
          <a:p>
            <a:r>
              <a:rPr lang="en-US" dirty="0" smtClean="0"/>
              <a:t>How </a:t>
            </a:r>
            <a:r>
              <a:rPr lang="en-US" dirty="0"/>
              <a:t>to handle deferrals? </a:t>
            </a:r>
            <a:r>
              <a:rPr lang="en-US" b="1" i="1" dirty="0"/>
              <a:t>Always e-mail us! </a:t>
            </a:r>
            <a:r>
              <a:rPr lang="en-US" dirty="0">
                <a:hlinkClick r:id="rId2"/>
              </a:rPr>
              <a:t>gradadmissions@uconn.edu</a:t>
            </a:r>
            <a:r>
              <a:rPr lang="en-US" dirty="0"/>
              <a:t> </a:t>
            </a:r>
          </a:p>
          <a:p>
            <a:endParaRPr lang="en-US" dirty="0"/>
          </a:p>
          <a:p>
            <a:r>
              <a:rPr lang="en-US" dirty="0"/>
              <a:t>How to handle University Scholars…</a:t>
            </a:r>
          </a:p>
          <a:p>
            <a:endParaRPr lang="en-US" dirty="0"/>
          </a:p>
          <a:p>
            <a:r>
              <a:rPr lang="en-US" dirty="0"/>
              <a:t>How to change enrollment term for students who have </a:t>
            </a:r>
            <a:r>
              <a:rPr lang="en-US" b="1" i="1" dirty="0"/>
              <a:t>not</a:t>
            </a:r>
            <a:r>
              <a:rPr lang="en-US" dirty="0"/>
              <a:t> been admitted- cannot be more than 1 year from initial application! </a:t>
            </a:r>
            <a:r>
              <a:rPr lang="en-US" b="1" i="1" dirty="0"/>
              <a:t>Always e-mail us! </a:t>
            </a:r>
            <a:r>
              <a:rPr lang="en-US" dirty="0">
                <a:hlinkClick r:id="rId2"/>
              </a:rPr>
              <a:t>gradadmissions@uconn.edu</a:t>
            </a:r>
            <a:r>
              <a:rPr lang="en-US" dirty="0"/>
              <a:t> </a:t>
            </a:r>
          </a:p>
        </p:txBody>
      </p:sp>
      <p:sp>
        <p:nvSpPr>
          <p:cNvPr id="4" name="TextBox 3"/>
          <p:cNvSpPr txBox="1"/>
          <p:nvPr/>
        </p:nvSpPr>
        <p:spPr>
          <a:xfrm>
            <a:off x="0" y="5486400"/>
            <a:ext cx="1295400" cy="369332"/>
          </a:xfrm>
          <a:prstGeom prst="rect">
            <a:avLst/>
          </a:prstGeom>
          <a:noFill/>
        </p:spPr>
        <p:txBody>
          <a:bodyPr wrap="square" rtlCol="0">
            <a:spAutoFit/>
          </a:bodyPr>
          <a:lstStyle/>
          <a:p>
            <a:r>
              <a:rPr lang="en-US" dirty="0"/>
              <a:t>AL</a:t>
            </a:r>
          </a:p>
        </p:txBody>
      </p:sp>
    </p:spTree>
    <p:extLst>
      <p:ext uri="{BB962C8B-B14F-4D97-AF65-F5344CB8AC3E}">
        <p14:creationId xmlns:p14="http://schemas.microsoft.com/office/powerpoint/2010/main" val="178267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Items for Discussion…</a:t>
            </a:r>
            <a:endParaRPr lang="en-US" dirty="0"/>
          </a:p>
        </p:txBody>
      </p:sp>
      <p:sp>
        <p:nvSpPr>
          <p:cNvPr id="3" name="Content Placeholder 2"/>
          <p:cNvSpPr>
            <a:spLocks noGrp="1"/>
          </p:cNvSpPr>
          <p:nvPr>
            <p:ph idx="1"/>
          </p:nvPr>
        </p:nvSpPr>
        <p:spPr>
          <a:xfrm>
            <a:off x="457200" y="1143000"/>
            <a:ext cx="8229600" cy="4983163"/>
          </a:xfrm>
        </p:spPr>
        <p:txBody>
          <a:bodyPr/>
          <a:lstStyle/>
          <a:p>
            <a:endParaRPr lang="en-US" dirty="0" smtClean="0"/>
          </a:p>
          <a:p>
            <a:endParaRPr lang="en-US" dirty="0"/>
          </a:p>
          <a:p>
            <a:r>
              <a:rPr lang="en-US" dirty="0"/>
              <a:t>Test Scores: Always make sure to check PeopleSoft when they are not listed in Hobsons! (GRE, GMAT, TOEFL, IELTS, PTE)</a:t>
            </a:r>
          </a:p>
          <a:p>
            <a:r>
              <a:rPr lang="en-US" dirty="0"/>
              <a:t>GRE, GMAT and TOEFL scores are </a:t>
            </a:r>
            <a:r>
              <a:rPr lang="en-US" b="1" i="1" dirty="0"/>
              <a:t>only</a:t>
            </a:r>
            <a:r>
              <a:rPr lang="en-US" dirty="0"/>
              <a:t> accepted electronically.</a:t>
            </a:r>
          </a:p>
          <a:p>
            <a:r>
              <a:rPr lang="en-US" dirty="0"/>
              <a:t>IELTS scores are </a:t>
            </a:r>
            <a:r>
              <a:rPr lang="en-US" b="1" i="1" dirty="0"/>
              <a:t>only</a:t>
            </a:r>
            <a:r>
              <a:rPr lang="en-US" dirty="0"/>
              <a:t> accepted with official paper copies.</a:t>
            </a:r>
          </a:p>
          <a:p>
            <a:r>
              <a:rPr lang="en-US" dirty="0"/>
              <a:t>Denial letter: Per the General Council there will now only be 1 general denial letter for </a:t>
            </a:r>
            <a:r>
              <a:rPr lang="en-US" b="1" i="1" dirty="0"/>
              <a:t>all </a:t>
            </a:r>
            <a:r>
              <a:rPr lang="en-US" dirty="0"/>
              <a:t>departments.</a:t>
            </a:r>
          </a:p>
          <a:p>
            <a:endParaRPr lang="en-US" dirty="0" smtClean="0"/>
          </a:p>
          <a:p>
            <a:pPr marL="0" indent="0">
              <a:buNone/>
            </a:pPr>
            <a:endParaRPr lang="en-US" dirty="0"/>
          </a:p>
        </p:txBody>
      </p:sp>
      <p:sp>
        <p:nvSpPr>
          <p:cNvPr id="4" name="TextBox 3"/>
          <p:cNvSpPr txBox="1"/>
          <p:nvPr/>
        </p:nvSpPr>
        <p:spPr>
          <a:xfrm>
            <a:off x="0" y="5486400"/>
            <a:ext cx="1295400" cy="369332"/>
          </a:xfrm>
          <a:prstGeom prst="rect">
            <a:avLst/>
          </a:prstGeom>
          <a:noFill/>
        </p:spPr>
        <p:txBody>
          <a:bodyPr wrap="square" rtlCol="0">
            <a:spAutoFit/>
          </a:bodyPr>
          <a:lstStyle/>
          <a:p>
            <a:r>
              <a:rPr lang="en-US" dirty="0" smtClean="0"/>
              <a:t>AL</a:t>
            </a:r>
            <a:endParaRPr lang="en-US" dirty="0"/>
          </a:p>
        </p:txBody>
      </p:sp>
    </p:spTree>
    <p:extLst>
      <p:ext uri="{BB962C8B-B14F-4D97-AF65-F5344CB8AC3E}">
        <p14:creationId xmlns:p14="http://schemas.microsoft.com/office/powerpoint/2010/main" val="272358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Items for Discussion…</a:t>
            </a:r>
            <a:endParaRPr lang="en-US" dirty="0"/>
          </a:p>
        </p:txBody>
      </p:sp>
      <p:sp>
        <p:nvSpPr>
          <p:cNvPr id="3" name="Content Placeholder 2"/>
          <p:cNvSpPr>
            <a:spLocks noGrp="1"/>
          </p:cNvSpPr>
          <p:nvPr>
            <p:ph idx="1"/>
          </p:nvPr>
        </p:nvSpPr>
        <p:spPr>
          <a:xfrm>
            <a:off x="457200" y="1143000"/>
            <a:ext cx="8229600" cy="4983163"/>
          </a:xfrm>
        </p:spPr>
        <p:txBody>
          <a:bodyPr/>
          <a:lstStyle/>
          <a:p>
            <a:pPr marL="0" indent="0">
              <a:buNone/>
            </a:pPr>
            <a:endParaRPr lang="en-US" dirty="0" smtClean="0"/>
          </a:p>
          <a:p>
            <a:r>
              <a:rPr lang="en-US" dirty="0"/>
              <a:t>Behavioral History Review Committee (BHRC): Per the General Council’s instruction- please refer </a:t>
            </a:r>
            <a:r>
              <a:rPr lang="en-US" b="1" i="1" dirty="0"/>
              <a:t>all</a:t>
            </a:r>
            <a:r>
              <a:rPr lang="en-US" dirty="0"/>
              <a:t> students to The Graduate School if they see that their application field of study is “in review” or they mention that they have answered “yes” to a BHRC question.  </a:t>
            </a:r>
          </a:p>
          <a:p>
            <a:endParaRPr lang="en-US" dirty="0"/>
          </a:p>
          <a:p>
            <a:r>
              <a:rPr lang="en-US" dirty="0"/>
              <a:t>Have them contact Anne Lanzit or Meg Buckley directly:</a:t>
            </a:r>
          </a:p>
          <a:p>
            <a:pPr lvl="5"/>
            <a:r>
              <a:rPr lang="en-US" dirty="0">
                <a:hlinkClick r:id="rId2"/>
              </a:rPr>
              <a:t>Anne.Lanzit@uconn.edu</a:t>
            </a:r>
            <a:endParaRPr lang="en-US" dirty="0"/>
          </a:p>
          <a:p>
            <a:pPr lvl="5"/>
            <a:r>
              <a:rPr lang="en-US" dirty="0">
                <a:hlinkClick r:id="rId3"/>
              </a:rPr>
              <a:t>Meg.Buckley@uconn.edu</a:t>
            </a:r>
            <a:r>
              <a:rPr lang="en-US" dirty="0"/>
              <a:t>   </a:t>
            </a:r>
          </a:p>
          <a:p>
            <a:endParaRPr lang="en-US" dirty="0"/>
          </a:p>
        </p:txBody>
      </p:sp>
      <p:sp>
        <p:nvSpPr>
          <p:cNvPr id="4" name="TextBox 3"/>
          <p:cNvSpPr txBox="1"/>
          <p:nvPr/>
        </p:nvSpPr>
        <p:spPr>
          <a:xfrm>
            <a:off x="0" y="5486400"/>
            <a:ext cx="1295400" cy="369332"/>
          </a:xfrm>
          <a:prstGeom prst="rect">
            <a:avLst/>
          </a:prstGeom>
          <a:noFill/>
        </p:spPr>
        <p:txBody>
          <a:bodyPr wrap="square" rtlCol="0">
            <a:spAutoFit/>
          </a:bodyPr>
          <a:lstStyle/>
          <a:p>
            <a:r>
              <a:rPr lang="en-US" dirty="0" smtClean="0"/>
              <a:t>MB</a:t>
            </a:r>
            <a:endParaRPr lang="en-US" dirty="0"/>
          </a:p>
        </p:txBody>
      </p:sp>
    </p:spTree>
    <p:extLst>
      <p:ext uri="{BB962C8B-B14F-4D97-AF65-F5344CB8AC3E}">
        <p14:creationId xmlns:p14="http://schemas.microsoft.com/office/powerpoint/2010/main" val="80512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Admissions FAQs</a:t>
            </a:r>
            <a:endParaRPr lang="en-US" dirty="0"/>
          </a:p>
        </p:txBody>
      </p:sp>
      <p:sp>
        <p:nvSpPr>
          <p:cNvPr id="3" name="Content Placeholder 2"/>
          <p:cNvSpPr>
            <a:spLocks noGrp="1"/>
          </p:cNvSpPr>
          <p:nvPr>
            <p:ph idx="1"/>
          </p:nvPr>
        </p:nvSpPr>
        <p:spPr/>
        <p:txBody>
          <a:bodyPr/>
          <a:lstStyle/>
          <a:p>
            <a:pPr marL="0" indent="0">
              <a:buNone/>
            </a:pPr>
            <a:r>
              <a:rPr lang="en-US" b="1" dirty="0" smtClean="0"/>
              <a:t>1.) I </a:t>
            </a:r>
            <a:r>
              <a:rPr lang="en-US" b="1" dirty="0"/>
              <a:t>cannot find my applicant by searching by his name, how else can I find </a:t>
            </a:r>
            <a:r>
              <a:rPr lang="en-US" b="1" dirty="0" smtClean="0"/>
              <a:t>it?</a:t>
            </a:r>
          </a:p>
          <a:p>
            <a:pPr marL="0" indent="0">
              <a:buNone/>
            </a:pPr>
            <a:endParaRPr lang="en-US" b="1" dirty="0"/>
          </a:p>
          <a:p>
            <a:pPr marL="0" indent="0">
              <a:buNone/>
            </a:pPr>
            <a:endParaRPr lang="en-US" b="1" dirty="0" smtClean="0"/>
          </a:p>
        </p:txBody>
      </p:sp>
      <p:pic>
        <p:nvPicPr>
          <p:cNvPr id="4" name="Picture 3"/>
          <p:cNvPicPr/>
          <p:nvPr/>
        </p:nvPicPr>
        <p:blipFill>
          <a:blip r:embed="rId2"/>
          <a:stretch>
            <a:fillRect/>
          </a:stretch>
        </p:blipFill>
        <p:spPr>
          <a:xfrm>
            <a:off x="1524000" y="2819400"/>
            <a:ext cx="5791200" cy="1066800"/>
          </a:xfrm>
          <a:prstGeom prst="rect">
            <a:avLst/>
          </a:prstGeom>
        </p:spPr>
      </p:pic>
      <p:sp>
        <p:nvSpPr>
          <p:cNvPr id="5" name="TextBox 4"/>
          <p:cNvSpPr txBox="1"/>
          <p:nvPr/>
        </p:nvSpPr>
        <p:spPr>
          <a:xfrm>
            <a:off x="457200" y="5334000"/>
            <a:ext cx="1143000" cy="381000"/>
          </a:xfrm>
          <a:prstGeom prst="rect">
            <a:avLst/>
          </a:prstGeom>
          <a:noFill/>
        </p:spPr>
        <p:txBody>
          <a:bodyPr wrap="square" rtlCol="0">
            <a:spAutoFit/>
          </a:bodyPr>
          <a:lstStyle/>
          <a:p>
            <a:r>
              <a:rPr lang="en-US" dirty="0" smtClean="0"/>
              <a:t>LP</a:t>
            </a:r>
            <a:endParaRPr lang="en-US" dirty="0"/>
          </a:p>
        </p:txBody>
      </p:sp>
    </p:spTree>
    <p:extLst>
      <p:ext uri="{BB962C8B-B14F-4D97-AF65-F5344CB8AC3E}">
        <p14:creationId xmlns:p14="http://schemas.microsoft.com/office/powerpoint/2010/main" val="315487245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 FAQs</a:t>
            </a:r>
          </a:p>
        </p:txBody>
      </p:sp>
      <p:sp>
        <p:nvSpPr>
          <p:cNvPr id="3" name="Content Placeholder 2"/>
          <p:cNvSpPr>
            <a:spLocks noGrp="1"/>
          </p:cNvSpPr>
          <p:nvPr>
            <p:ph idx="1"/>
          </p:nvPr>
        </p:nvSpPr>
        <p:spPr/>
        <p:txBody>
          <a:bodyPr/>
          <a:lstStyle/>
          <a:p>
            <a:pPr marL="0" indent="0">
              <a:buNone/>
            </a:pPr>
            <a:r>
              <a:rPr lang="en-US" b="1" dirty="0" smtClean="0"/>
              <a:t>2.) </a:t>
            </a:r>
            <a:r>
              <a:rPr lang="en-US" b="1" dirty="0"/>
              <a:t>How do I know if my applicant should have a fee waiver? Who should I tell them to contact to receive it?</a:t>
            </a:r>
            <a:endParaRPr lang="en-US" dirty="0"/>
          </a:p>
          <a:p>
            <a:pPr marL="0" indent="0">
              <a:buNone/>
            </a:pPr>
            <a:r>
              <a:rPr lang="en-US" dirty="0">
                <a:hlinkClick r:id="rId2"/>
              </a:rPr>
              <a:t>http://grad.uconn.edu/prospective-students/applying-to-uconn/fee-waiver-policy</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810872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1378</TotalTime>
  <Words>982</Words>
  <Application>Microsoft Office PowerPoint</Application>
  <PresentationFormat>On-screen Show (4:3)</PresentationFormat>
  <Paragraphs>142</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Courier New</vt:lpstr>
      <vt:lpstr>Palatino Linotype</vt:lpstr>
      <vt:lpstr>Executive</vt:lpstr>
      <vt:lpstr>The Graduate School  Admissions Updates 2016</vt:lpstr>
      <vt:lpstr>Updates to Apply Yourself</vt:lpstr>
      <vt:lpstr>The Graduate School   Catalog Changes for Admissions</vt:lpstr>
      <vt:lpstr>The Graduate School   Catalog Changes for Admissions</vt:lpstr>
      <vt:lpstr>Other Items for Discussion…</vt:lpstr>
      <vt:lpstr>Other Items for Discussion…</vt:lpstr>
      <vt:lpstr>Other Items for Discussion…</vt:lpstr>
      <vt:lpstr>Admissions FAQs</vt:lpstr>
      <vt:lpstr>Admissions FAQs</vt:lpstr>
      <vt:lpstr>Admissions FAQs</vt:lpstr>
      <vt:lpstr>Admissions FAQs</vt:lpstr>
      <vt:lpstr>Admissions FAQs</vt:lpstr>
      <vt:lpstr>Admissions FAQs</vt:lpstr>
      <vt:lpstr>Admissions FAQs</vt:lpstr>
      <vt:lpstr> Questions?</vt:lpstr>
      <vt:lpstr>Admissions FAQs</vt:lpstr>
      <vt:lpstr>Admissions FAQs</vt:lpstr>
      <vt:lpstr>Admissions FAQs</vt:lpstr>
      <vt:lpstr>Admissions FAQs</vt:lpstr>
      <vt:lpstr>Admissions FAQs</vt:lpstr>
      <vt:lpstr>Other Questions?</vt:lpstr>
      <vt:lpstr>Admission Notice in Application</vt:lpstr>
      <vt:lpstr>International Admission Procedures</vt:lpstr>
      <vt:lpstr>Information about I-20’s and DS-2019</vt:lpstr>
      <vt:lpstr>Applicant Support</vt:lpstr>
      <vt:lpstr>Questions?</vt:lpstr>
    </vt:vector>
  </TitlesOfParts>
  <Company>University of Connecticut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Chafouleas, Sandra</dc:creator>
  <cp:lastModifiedBy>Buckley, Meg</cp:lastModifiedBy>
  <cp:revision>130</cp:revision>
  <cp:lastPrinted>2014-09-24T19:24:32Z</cp:lastPrinted>
  <dcterms:created xsi:type="dcterms:W3CDTF">2013-08-18T18:56:30Z</dcterms:created>
  <dcterms:modified xsi:type="dcterms:W3CDTF">2016-10-25T18:28:21Z</dcterms:modified>
  <cp:contentStatus/>
</cp:coreProperties>
</file>