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302" r:id="rId4"/>
    <p:sldId id="310" r:id="rId5"/>
    <p:sldId id="281" r:id="rId6"/>
    <p:sldId id="304" r:id="rId7"/>
    <p:sldId id="308" r:id="rId8"/>
    <p:sldId id="305" r:id="rId9"/>
    <p:sldId id="298" r:id="rId10"/>
    <p:sldId id="299" r:id="rId11"/>
    <p:sldId id="300" r:id="rId12"/>
    <p:sldId id="260" r:id="rId13"/>
    <p:sldId id="303" r:id="rId14"/>
    <p:sldId id="268" r:id="rId15"/>
    <p:sldId id="261" r:id="rId16"/>
    <p:sldId id="262" r:id="rId17"/>
    <p:sldId id="269" r:id="rId18"/>
    <p:sldId id="263" r:id="rId19"/>
    <p:sldId id="282" r:id="rId20"/>
    <p:sldId id="264" r:id="rId21"/>
    <p:sldId id="265" r:id="rId22"/>
    <p:sldId id="295" r:id="rId23"/>
    <p:sldId id="294" r:id="rId24"/>
    <p:sldId id="267" r:id="rId25"/>
    <p:sldId id="270" r:id="rId26"/>
    <p:sldId id="285" r:id="rId27"/>
    <p:sldId id="296" r:id="rId28"/>
    <p:sldId id="286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F"/>
    <a:srgbClr val="7C8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7" autoAdjust="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7EA0B-3431-4303-AFAC-3494E0C6CF6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65E26-C4DC-48D6-A26B-4A95F924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19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7D2D1-D21E-4C4F-9B19-5F0B252D66FC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3A570-C35C-4D7D-938D-23157FD9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3A570-C35C-4D7D-938D-23157FD9D4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9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133599"/>
          </a:xfrm>
          <a:noFill/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000">
                <a:solidFill>
                  <a:srgbClr val="000E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03" y="44958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C878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000E2F"/>
          </a:solidFill>
          <a:ln>
            <a:solidFill>
              <a:srgbClr val="000E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75362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>
            <a:lvl1pPr>
              <a:defRPr sz="4800">
                <a:solidFill>
                  <a:srgbClr val="000E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0E2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7C878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1"/>
            <a:ext cx="9175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0001"/>
          <a:stretch/>
        </p:blipFill>
        <p:spPr bwMode="auto">
          <a:xfrm>
            <a:off x="6324600" y="5943600"/>
            <a:ext cx="274320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rgbClr val="000E2F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eg.Buckley@uconn.edu" TargetMode="External"/><Relationship Id="rId2" Type="http://schemas.openxmlformats.org/officeDocument/2006/relationships/hyperlink" Target="mailto:Anne.Lanzit@uconn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rad.uconn.edu/prospective-students/applying-to-uconn/fee-waiver-polic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ad.uconn.edu/wp-content/uploads/sites/1635/2016/06/Revised-Language-Proficiency-Policy-6-7-16.pdf" TargetMode="External"/><Relationship Id="rId2" Type="http://schemas.openxmlformats.org/officeDocument/2006/relationships/hyperlink" Target="mailto:gradadmissions@uconn.ed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grad.uconn.edu/fragrant-fog/wp-content/uploads/InternationalTranscriptsCoverSheet.pdf?update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sss.uconn.edu/welcome-start-her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grad.uconn.edu/wp-content/uploads/sites/2114/2017/06/New-I-20-Procedures-Fall-14-9-26-2014.pp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rad.uconn.edu/admissions/domestic-faqs/" TargetMode="External"/><Relationship Id="rId2" Type="http://schemas.openxmlformats.org/officeDocument/2006/relationships/hyperlink" Target="http://grad.uconn.edu/faculty/admissions-resourc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d.uconn.edu/admissions/international-applicant-faq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Lisa.Pane@uconn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gradadmissions@uconn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752601"/>
          </a:xfrm>
        </p:spPr>
        <p:txBody>
          <a:bodyPr/>
          <a:lstStyle/>
          <a:p>
            <a:r>
              <a:rPr lang="en-US" altLang="en-US" sz="3200" b="1" dirty="0" smtClean="0"/>
              <a:t>The Graduate School 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Admissions Updates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2017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603" y="3810000"/>
            <a:ext cx="6400800" cy="19812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         Anne </a:t>
            </a:r>
            <a:r>
              <a:rPr lang="en-US" dirty="0"/>
              <a:t>Lanzit       </a:t>
            </a:r>
            <a:r>
              <a:rPr lang="en-US" dirty="0" smtClean="0"/>
              <a:t>     Shirley Fiasconaro                            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 smtClean="0"/>
              <a:t>Meg Drakos                           Holly Brunette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Lisa Pane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Items for Discussion…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Test Scores: Always make sure to check PeopleSoft when they are not listed in </a:t>
            </a:r>
            <a:r>
              <a:rPr lang="en-US" dirty="0" smtClean="0"/>
              <a:t>Hobsons. (GRE</a:t>
            </a:r>
            <a:r>
              <a:rPr lang="en-US" dirty="0"/>
              <a:t>, GMAT, TOEFL, IELTS, PTE)</a:t>
            </a:r>
          </a:p>
          <a:p>
            <a:r>
              <a:rPr lang="en-US" dirty="0"/>
              <a:t>GRE, </a:t>
            </a:r>
            <a:r>
              <a:rPr lang="en-US" dirty="0" smtClean="0"/>
              <a:t>GMAT, PTE, and </a:t>
            </a:r>
            <a:r>
              <a:rPr lang="en-US" dirty="0"/>
              <a:t>TOEFL scores are </a:t>
            </a:r>
            <a:r>
              <a:rPr lang="en-US" b="1" i="1" dirty="0"/>
              <a:t>only</a:t>
            </a:r>
            <a:r>
              <a:rPr lang="en-US" dirty="0"/>
              <a:t> accepted </a:t>
            </a:r>
            <a:r>
              <a:rPr lang="en-US" dirty="0" smtClean="0"/>
              <a:t>electronically from the official testing service.</a:t>
            </a:r>
            <a:endParaRPr lang="en-US" dirty="0"/>
          </a:p>
          <a:p>
            <a:r>
              <a:rPr lang="en-US" dirty="0"/>
              <a:t>IELTS scores are </a:t>
            </a:r>
            <a:r>
              <a:rPr lang="en-US" b="1" i="1" dirty="0"/>
              <a:t>only</a:t>
            </a:r>
            <a:r>
              <a:rPr lang="en-US" dirty="0"/>
              <a:t> accepted </a:t>
            </a:r>
            <a:r>
              <a:rPr lang="en-US" dirty="0" smtClean="0"/>
              <a:t>via paper/scanned copies, we are unable to accept them electronically from IELTS. </a:t>
            </a:r>
            <a:endParaRPr lang="en-US" dirty="0" smtClean="0"/>
          </a:p>
          <a:p>
            <a:r>
              <a:rPr lang="en-US" dirty="0" smtClean="0"/>
              <a:t>Applicants who have been denied by the department are notified by The Graduate School once a week</a:t>
            </a:r>
            <a:r>
              <a:rPr lang="en-US" dirty="0"/>
              <a:t>.</a:t>
            </a:r>
            <a:r>
              <a:rPr lang="en-US" dirty="0" smtClean="0"/>
              <a:t> (Usually </a:t>
            </a:r>
            <a:r>
              <a:rPr lang="en-US" dirty="0" smtClean="0"/>
              <a:t>Wednesday.)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8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Items for Discussion…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Behavioral History Review Committee (BHRC): Per the General Council’s instruction- please refer </a:t>
            </a:r>
            <a:r>
              <a:rPr lang="en-US" b="1" i="1" dirty="0"/>
              <a:t>all</a:t>
            </a:r>
            <a:r>
              <a:rPr lang="en-US" dirty="0"/>
              <a:t> students to The Graduate School if they see that their application field of study is “in review” or they mention that they have answered “yes” to a BHRC question.  </a:t>
            </a:r>
          </a:p>
          <a:p>
            <a:endParaRPr lang="en-US" dirty="0"/>
          </a:p>
          <a:p>
            <a:r>
              <a:rPr lang="en-US" dirty="0"/>
              <a:t>Have them contact Anne Lanzit or Meg </a:t>
            </a:r>
            <a:r>
              <a:rPr lang="en-US" dirty="0" smtClean="0"/>
              <a:t>Drakos </a:t>
            </a:r>
            <a:r>
              <a:rPr lang="en-US" dirty="0"/>
              <a:t>directly:</a:t>
            </a:r>
          </a:p>
          <a:p>
            <a:pPr lvl="5"/>
            <a:r>
              <a:rPr lang="en-US" sz="2000" dirty="0">
                <a:hlinkClick r:id="rId2"/>
              </a:rPr>
              <a:t>Anne.Lanzit@uconn.edu</a:t>
            </a:r>
            <a:endParaRPr lang="en-US" sz="2000" dirty="0"/>
          </a:p>
          <a:p>
            <a:pPr lvl="5"/>
            <a:r>
              <a:rPr lang="en-US" sz="2000" dirty="0" smtClean="0">
                <a:hlinkClick r:id="rId3"/>
              </a:rPr>
              <a:t>Meg.Drakos@uconn.edu</a:t>
            </a:r>
            <a:r>
              <a:rPr lang="en-US" sz="2000" dirty="0" smtClean="0"/>
              <a:t>  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2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 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1.) I </a:t>
            </a:r>
            <a:r>
              <a:rPr lang="en-US" b="1" dirty="0"/>
              <a:t>cannot find my applicant by searching by his name, how else can I find </a:t>
            </a:r>
            <a:r>
              <a:rPr lang="en-US" b="1" dirty="0" smtClean="0"/>
              <a:t>it?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2819400"/>
            <a:ext cx="57912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334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72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 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2.) How do I know if my applicant should have a fee waiver? Who should I tell them to contact to receive it?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http://grad.uconn.edu/prospective-students/applying-to-uconn/fee-waiver-policy/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35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</a:t>
            </a:r>
            <a:r>
              <a:rPr lang="en-US" b="1" dirty="0" smtClean="0"/>
              <a:t>.) </a:t>
            </a:r>
            <a:r>
              <a:rPr lang="en-US" b="1" dirty="0"/>
              <a:t>How can I tell if my applicant’s letters of recommendation have been received?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*Offline </a:t>
            </a:r>
            <a:r>
              <a:rPr lang="en-US" dirty="0"/>
              <a:t>recommendations received must be entered by the departments, they are not entered by The Graduate School</a:t>
            </a:r>
            <a:r>
              <a:rPr lang="en-US" dirty="0" smtClean="0"/>
              <a:t>.*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4236844" cy="302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5410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74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4</a:t>
            </a:r>
            <a:r>
              <a:rPr lang="en-US" b="1" dirty="0" smtClean="0"/>
              <a:t>.) </a:t>
            </a:r>
            <a:r>
              <a:rPr lang="en-US" b="1" dirty="0"/>
              <a:t>How do I waive letters of recommendation/ have my applicants waive them?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5</a:t>
            </a:r>
            <a:r>
              <a:rPr lang="en-US" b="1" dirty="0" smtClean="0"/>
              <a:t>.) </a:t>
            </a:r>
            <a:r>
              <a:rPr lang="en-US" b="1" dirty="0"/>
              <a:t>My department does not require GRE scores- how do I waive them? </a:t>
            </a:r>
            <a:r>
              <a:rPr lang="en-US" b="1" dirty="0" smtClean="0"/>
              <a:t> </a:t>
            </a:r>
          </a:p>
          <a:p>
            <a:pPr algn="ctr"/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29200" y="2138362"/>
            <a:ext cx="1815058" cy="75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0" y="20574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3505200"/>
            <a:ext cx="128165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33" y="3695700"/>
            <a:ext cx="2505075" cy="1466850"/>
          </a:xfrm>
          <a:prstGeom prst="rect">
            <a:avLst/>
          </a:prstGeom>
        </p:spPr>
      </p:pic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41" y="3886200"/>
            <a:ext cx="48291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4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6</a:t>
            </a:r>
            <a:r>
              <a:rPr lang="en-US" b="1" dirty="0" smtClean="0"/>
              <a:t>.) </a:t>
            </a:r>
            <a:r>
              <a:rPr lang="en-US" b="1" dirty="0"/>
              <a:t>My applicant’s TOEFL scores should be waived, how can I make sure they are waived? </a:t>
            </a: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*</a:t>
            </a:r>
            <a:r>
              <a:rPr lang="en-US" dirty="0"/>
              <a:t>Departments should NEVER waive the TOEFL requirement on their own, always contact </a:t>
            </a:r>
            <a:r>
              <a:rPr lang="en-US" dirty="0">
                <a:hlinkClick r:id="rId2"/>
              </a:rPr>
              <a:t>gradadmissions@uconn.edu</a:t>
            </a:r>
            <a:r>
              <a:rPr lang="en-US" dirty="0"/>
              <a:t>. </a:t>
            </a:r>
            <a:r>
              <a:rPr lang="en-US" dirty="0" smtClean="0"/>
              <a:t>*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u="sng" dirty="0">
                <a:hlinkClick r:id="rId3"/>
              </a:rPr>
              <a:t>http://</a:t>
            </a:r>
            <a:r>
              <a:rPr lang="en-US" sz="2000" u="sng" dirty="0" smtClean="0">
                <a:hlinkClick r:id="rId3"/>
              </a:rPr>
              <a:t>grad.uconn.edu/wp-content/uploads/sites/1635/2016/06/Revised-Language-Proficiency-Policy-6-7-16.pdf</a:t>
            </a:r>
            <a:r>
              <a:rPr lang="en-US" sz="2000" u="sng" dirty="0" smtClean="0"/>
              <a:t> </a:t>
            </a:r>
          </a:p>
          <a:p>
            <a:pPr marL="0" indent="0" algn="ctr">
              <a:buNone/>
            </a:pPr>
            <a:endParaRPr lang="en-US" b="1" u="sng" dirty="0" smtClean="0"/>
          </a:p>
          <a:p>
            <a:pPr marL="0" indent="0" algn="ctr">
              <a:buNone/>
            </a:pPr>
            <a:r>
              <a:rPr lang="en-US" b="1" u="sng" dirty="0" smtClean="0"/>
              <a:t>*DOES NOT APPLY TO SCHOOL OF BUSINESS*</a:t>
            </a:r>
            <a:endParaRPr lang="en-US" b="1" u="sng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7</a:t>
            </a:r>
            <a:r>
              <a:rPr lang="en-US" b="1" dirty="0" smtClean="0"/>
              <a:t>.) </a:t>
            </a:r>
            <a:r>
              <a:rPr lang="en-US" b="1" dirty="0"/>
              <a:t>How can I tell if my applicant’s transcripts/ diplomas are received? </a:t>
            </a:r>
          </a:p>
          <a:p>
            <a:pPr marL="0" indent="0">
              <a:buNone/>
            </a:pPr>
            <a:r>
              <a:rPr lang="en-US" dirty="0"/>
              <a:t>*Once an applicant is admitted they must send in their official transcripts for all course work, including classes they are currently enrolled in</a:t>
            </a:r>
            <a:r>
              <a:rPr lang="en-US" dirty="0" smtClean="0"/>
              <a:t>.*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36302"/>
            <a:ext cx="2438400" cy="23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18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0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8</a:t>
            </a:r>
            <a:r>
              <a:rPr lang="en-US" sz="2000" b="1" dirty="0" smtClean="0"/>
              <a:t>.) Does </a:t>
            </a:r>
            <a:r>
              <a:rPr lang="en-US" sz="2000" b="1" dirty="0"/>
              <a:t>my applicant need to send transcripts if they haven’t received a conferred degree yet?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9</a:t>
            </a:r>
            <a:r>
              <a:rPr lang="en-US" sz="2000" b="1" dirty="0" smtClean="0"/>
              <a:t>.) </a:t>
            </a:r>
            <a:r>
              <a:rPr lang="en-US" sz="2000" b="1" dirty="0"/>
              <a:t>My International applicant only has original copies of their transcript/ diploma- can they send copies?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b="1" u="sng" dirty="0" smtClean="0"/>
              <a:t>Cover Page:</a:t>
            </a:r>
          </a:p>
          <a:p>
            <a:pPr marL="0" indent="0" algn="ctr">
              <a:buNone/>
            </a:pPr>
            <a:r>
              <a:rPr lang="en-US" sz="2000" b="1" u="sng" dirty="0">
                <a:hlinkClick r:id="rId2"/>
              </a:rPr>
              <a:t>http://grad.uconn.edu/wp-content/uploads/sites/2114/2017/04/International-Transcripts-Cover-Sheet.pdf</a:t>
            </a:r>
          </a:p>
          <a:p>
            <a:pPr marL="0" indent="0">
              <a:buNone/>
            </a:pPr>
            <a:r>
              <a:rPr lang="en-US" sz="2000" b="1" dirty="0" smtClean="0"/>
              <a:t>10.) What </a:t>
            </a:r>
            <a:r>
              <a:rPr lang="en-US" sz="2000" b="1" dirty="0"/>
              <a:t>happens when applicants do not send their final official transcripts/ diplomas for courses/ degrees they were enrolled in at the time of application?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2209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3733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5181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558274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Things you should know…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279" y="1504950"/>
            <a:ext cx="8229600" cy="432435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Hobsons contract has been extended until January 2019.</a:t>
            </a:r>
          </a:p>
          <a:p>
            <a:r>
              <a:rPr lang="en-US" sz="2600" dirty="0" smtClean="0"/>
              <a:t>All </a:t>
            </a:r>
            <a:r>
              <a:rPr lang="en-US" sz="2600" dirty="0"/>
              <a:t>applications for graduate study at UConn must be submitted using our online application system.</a:t>
            </a:r>
          </a:p>
          <a:p>
            <a:r>
              <a:rPr lang="en-US" sz="2600" dirty="0"/>
              <a:t>All newly admitted students for </a:t>
            </a:r>
            <a:r>
              <a:rPr lang="en-US" sz="2600" b="1" dirty="0"/>
              <a:t>Spring </a:t>
            </a:r>
            <a:r>
              <a:rPr lang="en-US" sz="2600" b="1" dirty="0" smtClean="0"/>
              <a:t>2018</a:t>
            </a:r>
            <a:r>
              <a:rPr lang="en-US" sz="2600" dirty="0"/>
              <a:t> must accept admission </a:t>
            </a:r>
            <a:r>
              <a:rPr lang="en-US" sz="2600" b="1" dirty="0"/>
              <a:t>by December </a:t>
            </a:r>
            <a:r>
              <a:rPr lang="en-US" sz="2600" b="1" dirty="0" smtClean="0"/>
              <a:t>15th</a:t>
            </a:r>
            <a:r>
              <a:rPr lang="en-US" sz="2600" b="1" dirty="0"/>
              <a:t>, </a:t>
            </a:r>
            <a:r>
              <a:rPr lang="en-US" sz="2600" b="1" dirty="0" smtClean="0"/>
              <a:t>2017</a:t>
            </a:r>
            <a:r>
              <a:rPr lang="en-US" sz="2600" dirty="0" smtClean="0"/>
              <a:t>.</a:t>
            </a:r>
            <a:r>
              <a:rPr lang="en-US" sz="2600" dirty="0"/>
              <a:t> All newly admitted students for </a:t>
            </a:r>
            <a:r>
              <a:rPr lang="en-US" sz="2600" b="1" dirty="0"/>
              <a:t>Fall </a:t>
            </a:r>
            <a:r>
              <a:rPr lang="en-US" sz="2600" b="1" dirty="0" smtClean="0"/>
              <a:t>2018</a:t>
            </a:r>
            <a:r>
              <a:rPr lang="en-US" sz="2600" dirty="0"/>
              <a:t> must accept admission </a:t>
            </a:r>
            <a:r>
              <a:rPr lang="en-US" sz="2600" b="1" dirty="0"/>
              <a:t>by July </a:t>
            </a:r>
            <a:r>
              <a:rPr lang="en-US" sz="2600" b="1" dirty="0" smtClean="0"/>
              <a:t>27th</a:t>
            </a:r>
            <a:r>
              <a:rPr lang="en-US" sz="2600" b="1" dirty="0"/>
              <a:t>, </a:t>
            </a:r>
            <a:r>
              <a:rPr lang="en-US" sz="2600" b="1" dirty="0" smtClean="0"/>
              <a:t>2018</a:t>
            </a:r>
            <a:r>
              <a:rPr lang="en-US" sz="2600" dirty="0" smtClean="0"/>
              <a:t>.</a:t>
            </a:r>
            <a:r>
              <a:rPr lang="en-US" sz="2600" dirty="0"/>
              <a:t> 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084" y="5448302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11.) </a:t>
            </a:r>
            <a:r>
              <a:rPr lang="en-US" b="1" dirty="0"/>
              <a:t>My International applicant was matriculated- where is their I-20?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12.) What does “ADMT/GREG” in Hobson’s mean?</a:t>
            </a:r>
          </a:p>
          <a:p>
            <a:pPr marL="0" indent="0">
              <a:buNone/>
            </a:pPr>
            <a:r>
              <a:rPr lang="en-US" dirty="0" smtClean="0"/>
              <a:t>*Applicants </a:t>
            </a:r>
            <a:r>
              <a:rPr lang="en-US" dirty="0"/>
              <a:t>will not be matriculated until they have accepted the offer in Hobson’s, and submitted all required documentation.</a:t>
            </a:r>
            <a:r>
              <a:rPr lang="en-US" dirty="0" smtClean="0"/>
              <a:t> * 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24400" y="4191000"/>
            <a:ext cx="3352800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4572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21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13.) </a:t>
            </a:r>
            <a:r>
              <a:rPr lang="en-US" b="1" dirty="0"/>
              <a:t>How can I tell if an applicant has accepted enrollment?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656216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5257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14.) </a:t>
            </a:r>
            <a:r>
              <a:rPr lang="en-US" b="1" dirty="0"/>
              <a:t>How do I accept </a:t>
            </a:r>
            <a:r>
              <a:rPr lang="en-US" b="1" dirty="0" smtClean="0"/>
              <a:t>or decline enrollment </a:t>
            </a:r>
            <a:r>
              <a:rPr lang="en-US" b="1" dirty="0"/>
              <a:t>for </a:t>
            </a:r>
            <a:r>
              <a:rPr lang="en-US" b="1" dirty="0" smtClean="0"/>
              <a:t>an applicant?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486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173288"/>
            <a:ext cx="38004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15</a:t>
            </a:r>
            <a:r>
              <a:rPr lang="en-US" b="1" dirty="0"/>
              <a:t>.) Why hasn’t my applicant been matriculated?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16</a:t>
            </a:r>
            <a:r>
              <a:rPr lang="en-US" b="1" dirty="0"/>
              <a:t>.) What does “DEIN/ GPAS” in Hobson’s mean?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67000" y="4763223"/>
            <a:ext cx="2819400" cy="1143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20" y="2286000"/>
            <a:ext cx="4114799" cy="14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13518" y="24657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501967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Admissions 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17.) </a:t>
            </a:r>
            <a:r>
              <a:rPr lang="en-US" b="1" dirty="0"/>
              <a:t>How do I track what my applicant is missing in their application for matriculation when they are “DEIN missing materials”?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27514"/>
            <a:ext cx="5159011" cy="326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25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143000"/>
            <a:ext cx="35147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Admission Notice in Application</a:t>
            </a:r>
            <a:endParaRPr lang="en-US" sz="4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89317"/>
            <a:ext cx="5410200" cy="551518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1752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http://isss.uconn.edu/welcome-start-here/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41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International Admission Procedures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2057400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grad.uconn.edu/wp-content/uploads/sites/2114/2017/06/New-I-20-Procedures-Fall-14-9-26-2014.ppt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4690586" cy="510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257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9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Information about I-20’s and DS-2019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200" dirty="0" smtClean="0"/>
          </a:p>
          <a:p>
            <a:r>
              <a:rPr lang="en-US" altLang="en-US" dirty="0" smtClean="0"/>
              <a:t>ISSS </a:t>
            </a:r>
            <a:r>
              <a:rPr lang="en-US" dirty="0" smtClean="0"/>
              <a:t>processes </a:t>
            </a:r>
            <a:r>
              <a:rPr lang="en-US" dirty="0"/>
              <a:t>I-20s/DS-2019s as </a:t>
            </a:r>
            <a:r>
              <a:rPr lang="en-US" dirty="0" smtClean="0"/>
              <a:t>soon as the student’s I-20/ </a:t>
            </a:r>
            <a:r>
              <a:rPr lang="en-US" dirty="0" smtClean="0"/>
              <a:t>DS-2019 applications </a:t>
            </a:r>
            <a:r>
              <a:rPr lang="en-US" dirty="0"/>
              <a:t>are received. </a:t>
            </a:r>
            <a:endParaRPr 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ISSS has a one</a:t>
            </a:r>
            <a:r>
              <a:rPr lang="en-US" dirty="0" smtClean="0"/>
              <a:t> </a:t>
            </a:r>
            <a:r>
              <a:rPr lang="en-US" dirty="0"/>
              <a:t>week processing goal </a:t>
            </a:r>
            <a:r>
              <a:rPr lang="en-US" dirty="0" smtClean="0"/>
              <a:t>from the time a student’s </a:t>
            </a:r>
            <a:r>
              <a:rPr lang="en-US" b="1" dirty="0" smtClean="0"/>
              <a:t>complete I-20/DS-2019 application</a:t>
            </a:r>
            <a:r>
              <a:rPr lang="en-US" dirty="0" smtClean="0"/>
              <a:t> is received for </a:t>
            </a:r>
            <a:r>
              <a:rPr lang="en-US" dirty="0"/>
              <a:t>a </a:t>
            </a:r>
            <a:r>
              <a:rPr lang="en-US" b="1" dirty="0"/>
              <a:t>matriculated </a:t>
            </a:r>
            <a:r>
              <a:rPr lang="en-US" b="1" dirty="0" smtClean="0"/>
              <a:t>student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If I-20/ DS-2019 application is incomplete </a:t>
            </a:r>
            <a:r>
              <a:rPr lang="en-US" dirty="0"/>
              <a:t>or </a:t>
            </a:r>
            <a:r>
              <a:rPr lang="en-US" dirty="0" smtClean="0"/>
              <a:t>student is not matriculated for other reasons at The Graduate </a:t>
            </a:r>
            <a:r>
              <a:rPr lang="en-US" dirty="0" smtClean="0"/>
              <a:t>School</a:t>
            </a:r>
            <a:r>
              <a:rPr lang="en-US" dirty="0" smtClean="0"/>
              <a:t>, this process </a:t>
            </a:r>
            <a:r>
              <a:rPr lang="en-US" dirty="0"/>
              <a:t>will be delayed.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410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Departmental Resources: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http://grad.uconn.edu/faculty/admissions-resources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dirty="0" smtClean="0"/>
              <a:t>Domestic/ Permanent Resident FAQs:</a:t>
            </a:r>
          </a:p>
          <a:p>
            <a:pPr marL="0" indent="0" algn="ctr">
              <a:buNone/>
            </a:pPr>
            <a:r>
              <a:rPr lang="en-US" sz="2000" dirty="0">
                <a:hlinkClick r:id="rId3"/>
              </a:rPr>
              <a:t>http://grad.uconn.edu/admissions/domestic-faqs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dirty="0" smtClean="0"/>
              <a:t>International Applicant FAQs:</a:t>
            </a:r>
          </a:p>
          <a:p>
            <a:pPr marL="0" indent="0" algn="ctr">
              <a:buNone/>
            </a:pPr>
            <a:r>
              <a:rPr lang="en-US" sz="2000" dirty="0">
                <a:hlinkClick r:id="rId4"/>
              </a:rPr>
              <a:t>http://grad.uconn.edu/admissions/international-applicant-faqs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81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Things you should know…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278" y="1504950"/>
            <a:ext cx="8286521" cy="4133849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Students must be matriculated before the first (1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) day of class of their admitted term.</a:t>
            </a:r>
            <a:endParaRPr lang="en-US" sz="2500" dirty="0"/>
          </a:p>
          <a:p>
            <a:r>
              <a:rPr lang="en-US" sz="2500" dirty="0"/>
              <a:t>There is no deadline for Summer admission. </a:t>
            </a:r>
            <a:endParaRPr lang="en-US" sz="2500" dirty="0" smtClean="0"/>
          </a:p>
          <a:p>
            <a:r>
              <a:rPr lang="en-US" sz="2500" dirty="0" smtClean="0"/>
              <a:t>If an applicant would like to be considered for either the </a:t>
            </a:r>
            <a:r>
              <a:rPr lang="en-US" sz="2500" dirty="0" err="1" smtClean="0"/>
              <a:t>Giolas-Harriott</a:t>
            </a:r>
            <a:r>
              <a:rPr lang="en-US" sz="2500" dirty="0" smtClean="0"/>
              <a:t> and/or the Crandall-Cordero fellowships, they will be required to submit </a:t>
            </a:r>
            <a:r>
              <a:rPr lang="en-US" sz="2500" dirty="0" smtClean="0"/>
              <a:t>an essay </a:t>
            </a:r>
            <a:r>
              <a:rPr lang="en-US" sz="2500" dirty="0" smtClean="0"/>
              <a:t>on the subject in their online application.</a:t>
            </a:r>
            <a:endParaRPr lang="en-US" sz="25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084" y="5448302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34331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214437"/>
            <a:ext cx="62103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Things you should know…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278" y="1143000"/>
            <a:ext cx="8286521" cy="4495799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/>
              <a:t>As of </a:t>
            </a:r>
            <a:r>
              <a:rPr lang="en-US" sz="2300" dirty="0" smtClean="0"/>
              <a:t>10/14/2017- </a:t>
            </a:r>
            <a:r>
              <a:rPr lang="en-US" sz="2300" dirty="0" smtClean="0"/>
              <a:t>ETS will offer a “new” paper </a:t>
            </a:r>
            <a:r>
              <a:rPr lang="en-US" sz="2300" dirty="0" smtClean="0"/>
              <a:t>based (PBT)version </a:t>
            </a:r>
            <a:r>
              <a:rPr lang="en-US" sz="2300" dirty="0" smtClean="0"/>
              <a:t>of the TOEFL exam, we will continue to accept scores which are sent electronically through </a:t>
            </a:r>
            <a:r>
              <a:rPr lang="en-US" sz="2300" dirty="0" smtClean="0"/>
              <a:t>ETS for all TOEFL test versions.</a:t>
            </a:r>
          </a:p>
          <a:p>
            <a:r>
              <a:rPr lang="en-US" sz="2300" dirty="0"/>
              <a:t>Full academic proficiency will not be based on an overall total score for this “new”  paper based </a:t>
            </a:r>
            <a:r>
              <a:rPr lang="en-US" sz="2300" dirty="0" smtClean="0"/>
              <a:t>test (PBT).</a:t>
            </a:r>
            <a:endParaRPr lang="en-US" sz="2300" dirty="0"/>
          </a:p>
          <a:p>
            <a:r>
              <a:rPr lang="en-US" sz="2300" dirty="0"/>
              <a:t>There are 3 sections of the </a:t>
            </a:r>
            <a:r>
              <a:rPr lang="en-US" sz="2300" dirty="0" smtClean="0"/>
              <a:t>test, all 3 sections must meet the minimum scores of:</a:t>
            </a:r>
            <a:endParaRPr lang="en-US" sz="2300" dirty="0"/>
          </a:p>
          <a:p>
            <a:pPr lvl="1"/>
            <a:r>
              <a:rPr lang="en-US" sz="2000" dirty="0" smtClean="0"/>
              <a:t>Listening </a:t>
            </a:r>
            <a:r>
              <a:rPr lang="en-US" sz="2000" dirty="0"/>
              <a:t>22/30</a:t>
            </a:r>
          </a:p>
          <a:p>
            <a:pPr lvl="1"/>
            <a:r>
              <a:rPr lang="en-US" sz="2000" dirty="0"/>
              <a:t>Reading </a:t>
            </a:r>
            <a:r>
              <a:rPr lang="en-US" sz="2000" dirty="0" smtClean="0"/>
              <a:t>22/30</a:t>
            </a:r>
            <a:endParaRPr lang="en-US" sz="2000" dirty="0"/>
          </a:p>
          <a:p>
            <a:pPr lvl="1"/>
            <a:r>
              <a:rPr lang="en-US" sz="2000" dirty="0"/>
              <a:t>Writing </a:t>
            </a:r>
            <a:r>
              <a:rPr lang="en-US" sz="2000" dirty="0" smtClean="0"/>
              <a:t>22/30</a:t>
            </a:r>
            <a:endParaRPr lang="en-US" sz="2300" dirty="0" smtClean="0"/>
          </a:p>
          <a:p>
            <a:r>
              <a:rPr lang="en-US" sz="2300" dirty="0" smtClean="0"/>
              <a:t>We will still accept the “old” paper </a:t>
            </a:r>
            <a:r>
              <a:rPr lang="en-US" sz="2300" dirty="0" smtClean="0"/>
              <a:t>TOEFL (PBT) </a:t>
            </a:r>
            <a:r>
              <a:rPr lang="en-US" sz="2300" dirty="0" smtClean="0"/>
              <a:t>scores as long as they are still valid (within 2 years </a:t>
            </a:r>
            <a:r>
              <a:rPr lang="en-US" sz="2300" dirty="0" smtClean="0"/>
              <a:t>old).</a:t>
            </a:r>
            <a:endParaRPr lang="en-US" sz="23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084" y="5448302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 altLang="en-US" sz="3000" dirty="0" smtClean="0"/>
              <a:t>Some friendly reminders…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876799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All </a:t>
            </a:r>
            <a:r>
              <a:rPr lang="en-US" sz="2500" dirty="0"/>
              <a:t>official </a:t>
            </a:r>
            <a:r>
              <a:rPr lang="en-US" sz="2500" dirty="0" smtClean="0"/>
              <a:t>documents (transcripts, diplomas/degree certificates) </a:t>
            </a:r>
            <a:r>
              <a:rPr lang="en-US" sz="2500" dirty="0"/>
              <a:t>must be received before matriculation can occur</a:t>
            </a:r>
            <a:r>
              <a:rPr lang="en-US" sz="2500" dirty="0" smtClean="0"/>
              <a:t>.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Graduate students may enroll in two different degree programs </a:t>
            </a:r>
            <a:r>
              <a:rPr lang="en-US" sz="2500" b="1" i="1" dirty="0"/>
              <a:t>only</a:t>
            </a:r>
            <a:r>
              <a:rPr lang="en-US" sz="2500" dirty="0"/>
              <a:t> with the permission of advisors in </a:t>
            </a:r>
            <a:r>
              <a:rPr lang="en-US" sz="2500" b="1" i="1" dirty="0"/>
              <a:t>both</a:t>
            </a:r>
            <a:r>
              <a:rPr lang="en-US" sz="2500" dirty="0"/>
              <a:t> programs</a:t>
            </a:r>
            <a:r>
              <a:rPr lang="en-US" sz="2500" dirty="0" smtClean="0"/>
              <a:t>.  Matriculation will not occur without notification to The Graduate School from both advisors. This will delay matriculation.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2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 altLang="en-US" sz="3000" dirty="0" smtClean="0"/>
              <a:t>Some friendly reminders…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8767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If the applicant is </a:t>
            </a:r>
            <a:r>
              <a:rPr lang="en-US" sz="2600" dirty="0"/>
              <a:t>waiting for </a:t>
            </a:r>
            <a:r>
              <a:rPr lang="en-US" sz="2600" dirty="0" smtClean="0"/>
              <a:t>their </a:t>
            </a:r>
            <a:r>
              <a:rPr lang="en-US" sz="2600" dirty="0"/>
              <a:t>degree to be conferred, </a:t>
            </a:r>
            <a:r>
              <a:rPr lang="en-US" sz="2600" dirty="0" smtClean="0"/>
              <a:t>have them send their </a:t>
            </a:r>
            <a:r>
              <a:rPr lang="en-US" sz="2600" dirty="0"/>
              <a:t>most up-to-date official transcripts for matriculation purposes. </a:t>
            </a:r>
            <a:r>
              <a:rPr lang="en-US" sz="2600" dirty="0" smtClean="0"/>
              <a:t> They will be </a:t>
            </a:r>
            <a:r>
              <a:rPr lang="en-US" sz="2600" dirty="0"/>
              <a:t>required to bring a final official transcript showing completed courses and/or </a:t>
            </a:r>
            <a:r>
              <a:rPr lang="en-US" sz="2600" dirty="0" smtClean="0"/>
              <a:t>their </a:t>
            </a:r>
            <a:r>
              <a:rPr lang="en-US" sz="2600" dirty="0"/>
              <a:t>completed degree as soon as they are available. While </a:t>
            </a:r>
            <a:r>
              <a:rPr lang="en-US" sz="2600" dirty="0" smtClean="0"/>
              <a:t>the applicant will </a:t>
            </a:r>
            <a:r>
              <a:rPr lang="en-US" sz="2600" dirty="0"/>
              <a:t>be able to register for </a:t>
            </a:r>
            <a:r>
              <a:rPr lang="en-US" sz="2600" dirty="0" smtClean="0"/>
              <a:t>their first </a:t>
            </a:r>
            <a:r>
              <a:rPr lang="en-US" sz="2600" dirty="0"/>
              <a:t>term, </a:t>
            </a:r>
            <a:r>
              <a:rPr lang="en-US" sz="2600" dirty="0" smtClean="0"/>
              <a:t>a hold will be  placed on future registration until </a:t>
            </a:r>
            <a:r>
              <a:rPr lang="en-US" sz="2600" dirty="0"/>
              <a:t>these materials are received by The Graduate School</a:t>
            </a:r>
            <a:r>
              <a:rPr lang="en-US" sz="2600" dirty="0" smtClean="0"/>
              <a:t>.</a:t>
            </a:r>
          </a:p>
          <a:p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 altLang="en-US" sz="3000" dirty="0" smtClean="0"/>
              <a:t>Some friendly reminders…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876799"/>
          </a:xfrm>
        </p:spPr>
        <p:txBody>
          <a:bodyPr>
            <a:normAutofit/>
          </a:bodyPr>
          <a:lstStyle/>
          <a:p>
            <a:r>
              <a:rPr lang="en-US" dirty="0"/>
              <a:t>Spring/Fall applications will always open up for submission on the 10</a:t>
            </a:r>
            <a:r>
              <a:rPr lang="en-US" baseline="30000" dirty="0"/>
              <a:t>th</a:t>
            </a:r>
            <a:r>
              <a:rPr lang="en-US" dirty="0"/>
              <a:t> day of the previous Spring/Fall term.</a:t>
            </a:r>
          </a:p>
          <a:p>
            <a:r>
              <a:rPr lang="en-US" dirty="0"/>
              <a:t>If a department inactivates a program/ concentration for a term, </a:t>
            </a:r>
            <a:r>
              <a:rPr lang="en-US" dirty="0" smtClean="0"/>
              <a:t>please </a:t>
            </a:r>
            <a:r>
              <a:rPr lang="en-US" dirty="0"/>
              <a:t>contact Lisa Pane to reactivate the program/ concentration for the new term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Lisa.Pane@uconn.edu</a:t>
            </a:r>
            <a:r>
              <a:rPr lang="en-US" dirty="0" smtClean="0"/>
              <a:t> </a:t>
            </a:r>
            <a:endParaRPr lang="en-US" dirty="0"/>
          </a:p>
          <a:p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 altLang="en-US" sz="3000" dirty="0" smtClean="0"/>
              <a:t>Some friendly reminders…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876799"/>
          </a:xfrm>
        </p:spPr>
        <p:txBody>
          <a:bodyPr>
            <a:normAutofit/>
          </a:bodyPr>
          <a:lstStyle/>
          <a:p>
            <a:r>
              <a:rPr lang="en-US" dirty="0" smtClean="0"/>
              <a:t>Please always check the effective date of hold on a student’s account.  Transcript holds are always future dated.</a:t>
            </a:r>
          </a:p>
          <a:p>
            <a:r>
              <a:rPr lang="en-US" dirty="0" smtClean="0"/>
              <a:t>All graduate students must complete “Not Anymore Training”.  An enrollment hold is put on all newly matriculated students, and is removed automatically 2-3 days after they complete the training.</a:t>
            </a:r>
          </a:p>
          <a:p>
            <a:endParaRPr lang="en-US" dirty="0"/>
          </a:p>
          <a:p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334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92653"/>
            <a:ext cx="7215188" cy="16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8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Items for Discussion…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78486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unofficial transcripts including UConn </a:t>
            </a:r>
            <a:r>
              <a:rPr lang="en-US" b="1" i="1" dirty="0"/>
              <a:t>must</a:t>
            </a:r>
            <a:r>
              <a:rPr lang="en-US" b="1" dirty="0"/>
              <a:t> </a:t>
            </a:r>
            <a:r>
              <a:rPr lang="en-US" dirty="0"/>
              <a:t>be uploaded.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handle deferrals? </a:t>
            </a:r>
            <a:r>
              <a:rPr lang="en-US" b="1" i="1" dirty="0" smtClean="0"/>
              <a:t>Please </a:t>
            </a:r>
            <a:r>
              <a:rPr lang="en-US" b="1" i="1" dirty="0" smtClean="0"/>
              <a:t>e-mail us. </a:t>
            </a:r>
            <a:r>
              <a:rPr lang="en-US" dirty="0" smtClean="0">
                <a:hlinkClick r:id="rId2"/>
              </a:rPr>
              <a:t>gradadmissions@uconn.edu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to handle University Scholars…</a:t>
            </a:r>
          </a:p>
          <a:p>
            <a:endParaRPr lang="en-US" dirty="0"/>
          </a:p>
          <a:p>
            <a:r>
              <a:rPr lang="en-US" dirty="0"/>
              <a:t>How to change enrollment term for students who have </a:t>
            </a:r>
            <a:r>
              <a:rPr lang="en-US" b="1" i="1" dirty="0"/>
              <a:t>not</a:t>
            </a:r>
            <a:r>
              <a:rPr lang="en-US" dirty="0"/>
              <a:t> been admitted- cannot be more than 1 year from initial </a:t>
            </a:r>
            <a:r>
              <a:rPr lang="en-US" dirty="0" smtClean="0"/>
              <a:t>application. </a:t>
            </a:r>
            <a:r>
              <a:rPr lang="en-US" b="1" i="1" dirty="0"/>
              <a:t>Please e-mail us. </a:t>
            </a:r>
            <a:r>
              <a:rPr lang="en-US" dirty="0" smtClean="0">
                <a:hlinkClick r:id="rId2"/>
              </a:rPr>
              <a:t>gradadmissions@uconn.edu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1782679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1651</TotalTime>
  <Words>1233</Words>
  <Application>Microsoft Office PowerPoint</Application>
  <PresentationFormat>On-screen Show (4:3)</PresentationFormat>
  <Paragraphs>158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Courier New</vt:lpstr>
      <vt:lpstr>Palatino Linotype</vt:lpstr>
      <vt:lpstr>Executive</vt:lpstr>
      <vt:lpstr>The Graduate School  Admissions Updates 2017</vt:lpstr>
      <vt:lpstr>Things you should know…</vt:lpstr>
      <vt:lpstr>Things you should know…</vt:lpstr>
      <vt:lpstr>Things you should know…</vt:lpstr>
      <vt:lpstr>Some friendly reminders…</vt:lpstr>
      <vt:lpstr>Some friendly reminders…</vt:lpstr>
      <vt:lpstr>Some friendly reminders…</vt:lpstr>
      <vt:lpstr>Some friendly reminders…</vt:lpstr>
      <vt:lpstr>Other Items for Discussion…</vt:lpstr>
      <vt:lpstr>Other Items for Discussion…</vt:lpstr>
      <vt:lpstr>Other Items for Discussion…</vt:lpstr>
      <vt:lpstr>Admissions FAQs</vt:lpstr>
      <vt:lpstr>Admissions FAQs</vt:lpstr>
      <vt:lpstr>Admissions FAQs</vt:lpstr>
      <vt:lpstr>Admissions FAQs</vt:lpstr>
      <vt:lpstr>Admissions FAQs</vt:lpstr>
      <vt:lpstr>Admissions FAQs</vt:lpstr>
      <vt:lpstr>Admissions FAQs</vt:lpstr>
      <vt:lpstr> Questions?</vt:lpstr>
      <vt:lpstr>Admissions FAQs</vt:lpstr>
      <vt:lpstr>Admissions FAQs</vt:lpstr>
      <vt:lpstr>Admissions FAQs</vt:lpstr>
      <vt:lpstr>Admissions FAQs</vt:lpstr>
      <vt:lpstr>Admissions FAQs</vt:lpstr>
      <vt:lpstr>Other Questions?</vt:lpstr>
      <vt:lpstr>Admission Notice in Application</vt:lpstr>
      <vt:lpstr>International Admission Procedures</vt:lpstr>
      <vt:lpstr>Information about I-20’s and DS-2019</vt:lpstr>
      <vt:lpstr>Applicant Support</vt:lpstr>
      <vt:lpstr>Questions?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Chafouleas, Sandra</dc:creator>
  <cp:lastModifiedBy>Drakos, Meg</cp:lastModifiedBy>
  <cp:revision>156</cp:revision>
  <cp:lastPrinted>2014-09-24T19:24:32Z</cp:lastPrinted>
  <dcterms:created xsi:type="dcterms:W3CDTF">2013-08-18T18:56:30Z</dcterms:created>
  <dcterms:modified xsi:type="dcterms:W3CDTF">2017-10-04T15:04:40Z</dcterms:modified>
  <cp:contentStatus/>
</cp:coreProperties>
</file>