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 id="2147483714" r:id="rId2"/>
  </p:sldMasterIdLst>
  <p:notesMasterIdLst>
    <p:notesMasterId r:id="rId21"/>
  </p:notesMasterIdLst>
  <p:sldIdLst>
    <p:sldId id="256" r:id="rId3"/>
    <p:sldId id="261" r:id="rId4"/>
    <p:sldId id="260" r:id="rId5"/>
    <p:sldId id="257" r:id="rId6"/>
    <p:sldId id="263" r:id="rId7"/>
    <p:sldId id="258" r:id="rId8"/>
    <p:sldId id="259" r:id="rId9"/>
    <p:sldId id="264" r:id="rId10"/>
    <p:sldId id="265" r:id="rId11"/>
    <p:sldId id="273" r:id="rId12"/>
    <p:sldId id="266" r:id="rId13"/>
    <p:sldId id="267" r:id="rId14"/>
    <p:sldId id="268" r:id="rId15"/>
    <p:sldId id="269" r:id="rId16"/>
    <p:sldId id="270" r:id="rId17"/>
    <p:sldId id="271" r:id="rId18"/>
    <p:sldId id="272" r:id="rId19"/>
    <p:sldId id="262"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7" autoAdjust="0"/>
    <p:restoredTop sz="86385" autoAdjust="0"/>
  </p:normalViewPr>
  <p:slideViewPr>
    <p:cSldViewPr snapToGrid="0">
      <p:cViewPr varScale="1">
        <p:scale>
          <a:sx n="95" d="100"/>
          <a:sy n="95" d="100"/>
        </p:scale>
        <p:origin x="396" y="96"/>
      </p:cViewPr>
      <p:guideLst/>
    </p:cSldViewPr>
  </p:slideViewPr>
  <p:outlineViewPr>
    <p:cViewPr>
      <p:scale>
        <a:sx n="33" d="100"/>
        <a:sy n="33" d="100"/>
      </p:scale>
      <p:origin x="0" y="-139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9671C5-0FBD-4003-A730-5B3AFFF13931}" type="datetimeFigureOut">
              <a:rPr lang="en-US" smtClean="0"/>
              <a:t>2/24/2023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12FC89-FFE2-40CB-8F6A-62933FFF30C8}" type="slidenum">
              <a:rPr lang="en-US" smtClean="0"/>
              <a:t>‹#›</a:t>
            </a:fld>
            <a:endParaRPr lang="en-US"/>
          </a:p>
        </p:txBody>
      </p:sp>
    </p:spTree>
    <p:extLst>
      <p:ext uri="{BB962C8B-B14F-4D97-AF65-F5344CB8AC3E}">
        <p14:creationId xmlns:p14="http://schemas.microsoft.com/office/powerpoint/2010/main" val="110386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ed8f334c11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8" name="Google Shape;198;ged8f334c11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97978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C87A07-CA09-4DE0-8DA3-07B0BE648241}" type="datetimeFigureOut">
              <a:rPr lang="en-US" smtClean="0"/>
              <a:t>2/24/2023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02A79C-28C3-4E52-A16C-7F89DF5D22EF}" type="slidenum">
              <a:rPr lang="en-US" smtClean="0"/>
              <a:t>‹#›</a:t>
            </a:fld>
            <a:endParaRPr lang="en-US"/>
          </a:p>
        </p:txBody>
      </p:sp>
    </p:spTree>
    <p:extLst>
      <p:ext uri="{BB962C8B-B14F-4D97-AF65-F5344CB8AC3E}">
        <p14:creationId xmlns:p14="http://schemas.microsoft.com/office/powerpoint/2010/main" val="3620451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C87A07-CA09-4DE0-8DA3-07B0BE648241}" type="datetimeFigureOut">
              <a:rPr lang="en-US" smtClean="0"/>
              <a:t>2/24/2023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02A79C-28C3-4E52-A16C-7F89DF5D22EF}" type="slidenum">
              <a:rPr lang="en-US" smtClean="0"/>
              <a:t>‹#›</a:t>
            </a:fld>
            <a:endParaRPr lang="en-US"/>
          </a:p>
        </p:txBody>
      </p:sp>
    </p:spTree>
    <p:extLst>
      <p:ext uri="{BB962C8B-B14F-4D97-AF65-F5344CB8AC3E}">
        <p14:creationId xmlns:p14="http://schemas.microsoft.com/office/powerpoint/2010/main" val="515370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C87A07-CA09-4DE0-8DA3-07B0BE648241}" type="datetimeFigureOut">
              <a:rPr lang="en-US" smtClean="0"/>
              <a:t>2/24/2023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02A79C-28C3-4E52-A16C-7F89DF5D22EF}" type="slidenum">
              <a:rPr lang="en-US" smtClean="0"/>
              <a:t>‹#›</a:t>
            </a:fld>
            <a:endParaRPr lang="en-US"/>
          </a:p>
        </p:txBody>
      </p:sp>
    </p:spTree>
    <p:extLst>
      <p:ext uri="{BB962C8B-B14F-4D97-AF65-F5344CB8AC3E}">
        <p14:creationId xmlns:p14="http://schemas.microsoft.com/office/powerpoint/2010/main" val="36104590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1"/>
        <p:cNvGrpSpPr/>
        <p:nvPr/>
      </p:nvGrpSpPr>
      <p:grpSpPr>
        <a:xfrm>
          <a:off x="0" y="0"/>
          <a:ext cx="0" cy="0"/>
          <a:chOff x="0" y="0"/>
          <a:chExt cx="0" cy="0"/>
        </a:xfrm>
      </p:grpSpPr>
      <p:sp>
        <p:nvSpPr>
          <p:cNvPr id="12" name="Google Shape;12;p6"/>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 name="Google Shape;13;p6"/>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 name="Google Shape;14;p6"/>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2470298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C87A07-CA09-4DE0-8DA3-07B0BE648241}" type="datetimeFigureOut">
              <a:rPr lang="en-US" smtClean="0"/>
              <a:t>2/24/2023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02A79C-28C3-4E52-A16C-7F89DF5D22EF}" type="slidenum">
              <a:rPr lang="en-US" smtClean="0"/>
              <a:t>‹#›</a:t>
            </a:fld>
            <a:endParaRPr lang="en-US"/>
          </a:p>
        </p:txBody>
      </p:sp>
    </p:spTree>
    <p:extLst>
      <p:ext uri="{BB962C8B-B14F-4D97-AF65-F5344CB8AC3E}">
        <p14:creationId xmlns:p14="http://schemas.microsoft.com/office/powerpoint/2010/main" val="2945523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2">
                    <a:lumMod val="7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EC87A07-CA09-4DE0-8DA3-07B0BE648241}" type="datetimeFigureOut">
              <a:rPr lang="en-US" smtClean="0"/>
              <a:t>2/24/2023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02A79C-28C3-4E52-A16C-7F89DF5D22EF}" type="slidenum">
              <a:rPr lang="en-US" smtClean="0"/>
              <a:t>‹#›</a:t>
            </a:fld>
            <a:endParaRPr lang="en-US"/>
          </a:p>
        </p:txBody>
      </p:sp>
    </p:spTree>
    <p:extLst>
      <p:ext uri="{BB962C8B-B14F-4D97-AF65-F5344CB8AC3E}">
        <p14:creationId xmlns:p14="http://schemas.microsoft.com/office/powerpoint/2010/main" val="1306559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CEC87A07-CA09-4DE0-8DA3-07B0BE648241}" type="datetimeFigureOut">
              <a:rPr lang="en-US" smtClean="0"/>
              <a:t>2/24/2023</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3A02A79C-28C3-4E52-A16C-7F89DF5D22EF}" type="slidenum">
              <a:rPr lang="en-US" smtClean="0"/>
              <a:t>‹#›</a:t>
            </a:fld>
            <a:endParaRPr lang="en-US"/>
          </a:p>
        </p:txBody>
      </p:sp>
    </p:spTree>
    <p:extLst>
      <p:ext uri="{BB962C8B-B14F-4D97-AF65-F5344CB8AC3E}">
        <p14:creationId xmlns:p14="http://schemas.microsoft.com/office/powerpoint/2010/main" val="3297022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CEC87A07-CA09-4DE0-8DA3-07B0BE648241}" type="datetimeFigureOut">
              <a:rPr lang="en-US" smtClean="0"/>
              <a:t>2/24/2023</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3A02A79C-28C3-4E52-A16C-7F89DF5D22EF}" type="slidenum">
              <a:rPr lang="en-US" smtClean="0"/>
              <a:t>‹#›</a:t>
            </a:fld>
            <a:endParaRPr lang="en-US"/>
          </a:p>
        </p:txBody>
      </p:sp>
    </p:spTree>
    <p:extLst>
      <p:ext uri="{BB962C8B-B14F-4D97-AF65-F5344CB8AC3E}">
        <p14:creationId xmlns:p14="http://schemas.microsoft.com/office/powerpoint/2010/main" val="3898515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CEC87A07-CA09-4DE0-8DA3-07B0BE648241}" type="datetimeFigureOut">
              <a:rPr lang="en-US" smtClean="0"/>
              <a:t>2/24/2023</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3A02A79C-28C3-4E52-A16C-7F89DF5D22EF}" type="slidenum">
              <a:rPr lang="en-US" smtClean="0"/>
              <a:t>‹#›</a:t>
            </a:fld>
            <a:endParaRPr lang="en-US"/>
          </a:p>
        </p:txBody>
      </p:sp>
    </p:spTree>
    <p:extLst>
      <p:ext uri="{BB962C8B-B14F-4D97-AF65-F5344CB8AC3E}">
        <p14:creationId xmlns:p14="http://schemas.microsoft.com/office/powerpoint/2010/main" val="1084197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EC87A07-CA09-4DE0-8DA3-07B0BE648241}" type="datetimeFigureOut">
              <a:rPr lang="en-US" smtClean="0"/>
              <a:t>2/24/2023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02A79C-28C3-4E52-A16C-7F89DF5D22EF}" type="slidenum">
              <a:rPr lang="en-US" smtClean="0"/>
              <a:t>‹#›</a:t>
            </a:fld>
            <a:endParaRPr lang="en-US"/>
          </a:p>
        </p:txBody>
      </p:sp>
    </p:spTree>
    <p:extLst>
      <p:ext uri="{BB962C8B-B14F-4D97-AF65-F5344CB8AC3E}">
        <p14:creationId xmlns:p14="http://schemas.microsoft.com/office/powerpoint/2010/main" val="254352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CEC87A07-CA09-4DE0-8DA3-07B0BE648241}" type="datetimeFigureOut">
              <a:rPr lang="en-US" smtClean="0"/>
              <a:t>2/24/2023</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3A02A79C-28C3-4E52-A16C-7F89DF5D22EF}" type="slidenum">
              <a:rPr lang="en-US" smtClean="0"/>
              <a:t>‹#›</a:t>
            </a:fld>
            <a:endParaRPr lang="en-US"/>
          </a:p>
        </p:txBody>
      </p:sp>
    </p:spTree>
    <p:extLst>
      <p:ext uri="{BB962C8B-B14F-4D97-AF65-F5344CB8AC3E}">
        <p14:creationId xmlns:p14="http://schemas.microsoft.com/office/powerpoint/2010/main" val="2278619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CEC87A07-CA09-4DE0-8DA3-07B0BE648241}" type="datetimeFigureOut">
              <a:rPr lang="en-US" smtClean="0"/>
              <a:t>2/24/2023</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3A02A79C-28C3-4E52-A16C-7F89DF5D22EF}" type="slidenum">
              <a:rPr lang="en-US" smtClean="0"/>
              <a:t>‹#›</a:t>
            </a:fld>
            <a:endParaRPr lang="en-US"/>
          </a:p>
        </p:txBody>
      </p:sp>
    </p:spTree>
    <p:extLst>
      <p:ext uri="{BB962C8B-B14F-4D97-AF65-F5344CB8AC3E}">
        <p14:creationId xmlns:p14="http://schemas.microsoft.com/office/powerpoint/2010/main" val="4049253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CEC87A07-CA09-4DE0-8DA3-07B0BE648241}" type="datetimeFigureOut">
              <a:rPr lang="en-US" smtClean="0"/>
              <a:t>2/24/2023</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3A02A79C-28C3-4E52-A16C-7F89DF5D22EF}" type="slidenum">
              <a:rPr lang="en-US" smtClean="0"/>
              <a:t>‹#›</a:t>
            </a:fld>
            <a:endParaRPr lang="en-US"/>
          </a:p>
        </p:txBody>
      </p:sp>
    </p:spTree>
    <p:extLst>
      <p:ext uri="{BB962C8B-B14F-4D97-AF65-F5344CB8AC3E}">
        <p14:creationId xmlns:p14="http://schemas.microsoft.com/office/powerpoint/2010/main" val="2797416453"/>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
        <p:cNvGrpSpPr/>
        <p:nvPr/>
      </p:nvGrpSpPr>
      <p:grpSpPr>
        <a:xfrm>
          <a:off x="0" y="0"/>
          <a:ext cx="0" cy="0"/>
          <a:chOff x="0" y="0"/>
          <a:chExt cx="0" cy="0"/>
        </a:xfrm>
      </p:grpSpPr>
      <p:sp>
        <p:nvSpPr>
          <p:cNvPr id="6" name="Google Shape;6;p5"/>
          <p:cNvSpPr txBox="1">
            <a:spLocks noGrp="1"/>
          </p:cNvSpPr>
          <p:nvPr>
            <p:ph type="title"/>
          </p:nvPr>
        </p:nvSpPr>
        <p:spPr>
          <a:xfrm>
            <a:off x="609600" y="274639"/>
            <a:ext cx="10972800" cy="1143000"/>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5"/>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rmAutofit/>
          </a:bodyPr>
          <a:lstStyle>
            <a:lvl1pPr marL="457200" marR="0" lvl="0" indent="-330200" algn="l" rtl="0">
              <a:spcBef>
                <a:spcPts val="320"/>
              </a:spcBef>
              <a:spcAft>
                <a:spcPts val="0"/>
              </a:spcAft>
              <a:buClr>
                <a:srgbClr val="595959"/>
              </a:buClr>
              <a:buSzPts val="1600"/>
              <a:buFont typeface="Arial"/>
              <a:buChar char="•"/>
              <a:defRPr sz="1600" b="0" i="0" u="none" strike="noStrike" cap="none">
                <a:solidFill>
                  <a:srgbClr val="595959"/>
                </a:solidFill>
                <a:latin typeface="Arial"/>
                <a:ea typeface="Arial"/>
                <a:cs typeface="Arial"/>
                <a:sym typeface="Arial"/>
              </a:defRPr>
            </a:lvl1pPr>
            <a:lvl2pPr marL="914400" marR="0" lvl="1" indent="-330200" algn="l" rtl="0">
              <a:spcBef>
                <a:spcPts val="320"/>
              </a:spcBef>
              <a:spcAft>
                <a:spcPts val="0"/>
              </a:spcAft>
              <a:buClr>
                <a:srgbClr val="595959"/>
              </a:buClr>
              <a:buSzPts val="1600"/>
              <a:buFont typeface="Arial"/>
              <a:buChar char="–"/>
              <a:defRPr sz="1600" b="0" i="0" u="none" strike="noStrike" cap="none">
                <a:solidFill>
                  <a:srgbClr val="595959"/>
                </a:solidFill>
                <a:latin typeface="Arial"/>
                <a:ea typeface="Arial"/>
                <a:cs typeface="Arial"/>
                <a:sym typeface="Arial"/>
              </a:defRPr>
            </a:lvl2pPr>
            <a:lvl3pPr marL="1371600" marR="0" lvl="2" indent="-330200" algn="l" rtl="0">
              <a:spcBef>
                <a:spcPts val="320"/>
              </a:spcBef>
              <a:spcAft>
                <a:spcPts val="0"/>
              </a:spcAft>
              <a:buClr>
                <a:srgbClr val="595959"/>
              </a:buClr>
              <a:buSzPts val="1600"/>
              <a:buFont typeface="Arial"/>
              <a:buChar char="•"/>
              <a:defRPr sz="1600" b="0" i="0" u="none" strike="noStrike" cap="none">
                <a:solidFill>
                  <a:srgbClr val="595959"/>
                </a:solidFill>
                <a:latin typeface="Arial"/>
                <a:ea typeface="Arial"/>
                <a:cs typeface="Arial"/>
                <a:sym typeface="Arial"/>
              </a:defRPr>
            </a:lvl3pPr>
            <a:lvl4pPr marL="1828800" marR="0" lvl="3" indent="-330200" algn="l" rtl="0">
              <a:spcBef>
                <a:spcPts val="320"/>
              </a:spcBef>
              <a:spcAft>
                <a:spcPts val="0"/>
              </a:spcAft>
              <a:buClr>
                <a:srgbClr val="595959"/>
              </a:buClr>
              <a:buSzPts val="1600"/>
              <a:buFont typeface="Arial"/>
              <a:buChar char="–"/>
              <a:defRPr sz="1600" b="0" i="0" u="none" strike="noStrike" cap="none">
                <a:solidFill>
                  <a:srgbClr val="595959"/>
                </a:solidFill>
                <a:latin typeface="Arial"/>
                <a:ea typeface="Arial"/>
                <a:cs typeface="Arial"/>
                <a:sym typeface="Arial"/>
              </a:defRPr>
            </a:lvl4pPr>
            <a:lvl5pPr marL="2286000" marR="0" lvl="4" indent="-330200" algn="l" rtl="0">
              <a:spcBef>
                <a:spcPts val="320"/>
              </a:spcBef>
              <a:spcAft>
                <a:spcPts val="0"/>
              </a:spcAft>
              <a:buClr>
                <a:srgbClr val="595959"/>
              </a:buClr>
              <a:buSzPts val="1600"/>
              <a:buFont typeface="Arial"/>
              <a:buChar char="»"/>
              <a:defRPr sz="1600" b="0" i="0" u="none" strike="noStrike" cap="none">
                <a:solidFill>
                  <a:srgbClr val="595959"/>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5"/>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6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9pPr>
          </a:lstStyle>
          <a:p>
            <a:endParaRPr/>
          </a:p>
        </p:txBody>
      </p:sp>
      <p:sp>
        <p:nvSpPr>
          <p:cNvPr id="9" name="Google Shape;9;p5"/>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6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9pPr>
          </a:lstStyle>
          <a:p>
            <a:endParaRPr/>
          </a:p>
        </p:txBody>
      </p:sp>
      <p:sp>
        <p:nvSpPr>
          <p:cNvPr id="10" name="Google Shape;10;p5"/>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600" b="0" i="0" u="none" strike="noStrike" cap="none">
                <a:solidFill>
                  <a:srgbClr val="888888"/>
                </a:solidFill>
                <a:latin typeface="Calibri"/>
                <a:ea typeface="Calibri"/>
                <a:cs typeface="Calibri"/>
                <a:sym typeface="Calibri"/>
              </a:defRPr>
            </a:lvl1pPr>
            <a:lvl2pPr marL="0" marR="0" lvl="1" indent="0" algn="r" rtl="0">
              <a:spcBef>
                <a:spcPts val="0"/>
              </a:spcBef>
              <a:buNone/>
              <a:defRPr sz="1600" b="0" i="0" u="none" strike="noStrike" cap="none">
                <a:solidFill>
                  <a:srgbClr val="888888"/>
                </a:solidFill>
                <a:latin typeface="Calibri"/>
                <a:ea typeface="Calibri"/>
                <a:cs typeface="Calibri"/>
                <a:sym typeface="Calibri"/>
              </a:defRPr>
            </a:lvl2pPr>
            <a:lvl3pPr marL="0" marR="0" lvl="2" indent="0" algn="r" rtl="0">
              <a:spcBef>
                <a:spcPts val="0"/>
              </a:spcBef>
              <a:buNone/>
              <a:defRPr sz="1600" b="0" i="0" u="none" strike="noStrike" cap="none">
                <a:solidFill>
                  <a:srgbClr val="888888"/>
                </a:solidFill>
                <a:latin typeface="Calibri"/>
                <a:ea typeface="Calibri"/>
                <a:cs typeface="Calibri"/>
                <a:sym typeface="Calibri"/>
              </a:defRPr>
            </a:lvl3pPr>
            <a:lvl4pPr marL="0" marR="0" lvl="3" indent="0" algn="r" rtl="0">
              <a:spcBef>
                <a:spcPts val="0"/>
              </a:spcBef>
              <a:buNone/>
              <a:defRPr sz="1600" b="0" i="0" u="none" strike="noStrike" cap="none">
                <a:solidFill>
                  <a:srgbClr val="888888"/>
                </a:solidFill>
                <a:latin typeface="Calibri"/>
                <a:ea typeface="Calibri"/>
                <a:cs typeface="Calibri"/>
                <a:sym typeface="Calibri"/>
              </a:defRPr>
            </a:lvl4pPr>
            <a:lvl5pPr marL="0" marR="0" lvl="4" indent="0" algn="r" rtl="0">
              <a:spcBef>
                <a:spcPts val="0"/>
              </a:spcBef>
              <a:buNone/>
              <a:defRPr sz="1600" b="0" i="0" u="none" strike="noStrike" cap="none">
                <a:solidFill>
                  <a:srgbClr val="888888"/>
                </a:solidFill>
                <a:latin typeface="Calibri"/>
                <a:ea typeface="Calibri"/>
                <a:cs typeface="Calibri"/>
                <a:sym typeface="Calibri"/>
              </a:defRPr>
            </a:lvl5pPr>
            <a:lvl6pPr marL="0" marR="0" lvl="5" indent="0" algn="r" rtl="0">
              <a:spcBef>
                <a:spcPts val="0"/>
              </a:spcBef>
              <a:buNone/>
              <a:defRPr sz="1600" b="0" i="0" u="none" strike="noStrike" cap="none">
                <a:solidFill>
                  <a:srgbClr val="888888"/>
                </a:solidFill>
                <a:latin typeface="Calibri"/>
                <a:ea typeface="Calibri"/>
                <a:cs typeface="Calibri"/>
                <a:sym typeface="Calibri"/>
              </a:defRPr>
            </a:lvl6pPr>
            <a:lvl7pPr marL="0" marR="0" lvl="6" indent="0" algn="r" rtl="0">
              <a:spcBef>
                <a:spcPts val="0"/>
              </a:spcBef>
              <a:buNone/>
              <a:defRPr sz="1600" b="0" i="0" u="none" strike="noStrike" cap="none">
                <a:solidFill>
                  <a:srgbClr val="888888"/>
                </a:solidFill>
                <a:latin typeface="Calibri"/>
                <a:ea typeface="Calibri"/>
                <a:cs typeface="Calibri"/>
                <a:sym typeface="Calibri"/>
              </a:defRPr>
            </a:lvl7pPr>
            <a:lvl8pPr marL="0" marR="0" lvl="7" indent="0" algn="r" rtl="0">
              <a:spcBef>
                <a:spcPts val="0"/>
              </a:spcBef>
              <a:buNone/>
              <a:defRPr sz="1600" b="0" i="0" u="none" strike="noStrike" cap="none">
                <a:solidFill>
                  <a:srgbClr val="888888"/>
                </a:solidFill>
                <a:latin typeface="Calibri"/>
                <a:ea typeface="Calibri"/>
                <a:cs typeface="Calibri"/>
                <a:sym typeface="Calibri"/>
              </a:defRPr>
            </a:lvl8pPr>
            <a:lvl9pPr marL="0" marR="0" lvl="8" indent="0" algn="r" rtl="0">
              <a:spcBef>
                <a:spcPts val="0"/>
              </a:spcBef>
              <a:buNone/>
              <a:defRPr sz="16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4048169349"/>
      </p:ext>
    </p:extLst>
  </p:cSld>
  <p:clrMap bg1="lt1" tx1="dk1" bg2="dk2" tx2="lt2" accent1="accent1" accent2="accent2" accent3="accent3" accent4="accent4" accent5="accent5" accent6="accent6" hlink="hlink" folHlink="folHlink"/>
  <p:sldLayoutIdLst>
    <p:sldLayoutId id="2147483715"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grad.uconn.edu/timely-topics/"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s://connect.grad.uconn.edu/portal/user?tab=gradslat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5897" y="1269375"/>
            <a:ext cx="6383896" cy="2926080"/>
          </a:xfrm>
        </p:spPr>
        <p:txBody>
          <a:bodyPr/>
          <a:lstStyle/>
          <a:p>
            <a:r>
              <a:rPr lang="en-US" dirty="0"/>
              <a:t>Writing effective letters for NSF GRFP applicants </a:t>
            </a:r>
          </a:p>
        </p:txBody>
      </p:sp>
      <p:sp>
        <p:nvSpPr>
          <p:cNvPr id="3" name="Subtitle 2"/>
          <p:cNvSpPr>
            <a:spLocks noGrp="1"/>
          </p:cNvSpPr>
          <p:nvPr>
            <p:ph type="subTitle" idx="1"/>
          </p:nvPr>
        </p:nvSpPr>
        <p:spPr>
          <a:xfrm>
            <a:off x="1025897" y="4542296"/>
            <a:ext cx="8767860" cy="1388165"/>
          </a:xfrm>
        </p:spPr>
        <p:txBody>
          <a:bodyPr/>
          <a:lstStyle/>
          <a:p>
            <a:r>
              <a:rPr lang="en-US" dirty="0"/>
              <a:t>9-23-21</a:t>
            </a:r>
          </a:p>
        </p:txBody>
      </p:sp>
    </p:spTree>
    <p:extLst>
      <p:ext uri="{BB962C8B-B14F-4D97-AF65-F5344CB8AC3E}">
        <p14:creationId xmlns:p14="http://schemas.microsoft.com/office/powerpoint/2010/main" val="2574657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Reviewers Perspective </a:t>
            </a:r>
          </a:p>
        </p:txBody>
      </p:sp>
      <p:sp>
        <p:nvSpPr>
          <p:cNvPr id="3" name="Content Placeholder 2"/>
          <p:cNvSpPr>
            <a:spLocks noGrp="1"/>
          </p:cNvSpPr>
          <p:nvPr>
            <p:ph idx="1"/>
          </p:nvPr>
        </p:nvSpPr>
        <p:spPr/>
        <p:txBody>
          <a:bodyPr/>
          <a:lstStyle/>
          <a:p>
            <a:pPr marL="0" indent="0" algn="ctr">
              <a:buNone/>
            </a:pPr>
            <a:r>
              <a:rPr lang="en-US" dirty="0"/>
              <a:t>How do reviewers read and use recommendations letters when reviewing GRFP applications? </a:t>
            </a:r>
          </a:p>
        </p:txBody>
      </p:sp>
    </p:spTree>
    <p:extLst>
      <p:ext uri="{BB962C8B-B14F-4D97-AF65-F5344CB8AC3E}">
        <p14:creationId xmlns:p14="http://schemas.microsoft.com/office/powerpoint/2010/main" val="1382037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11822" y="177338"/>
            <a:ext cx="8596668" cy="62899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accent1"/>
                </a:solidFill>
                <a:effectLst/>
                <a:uLnTx/>
                <a:uFillTx/>
                <a:latin typeface="+mj-lt"/>
                <a:ea typeface="+mj-ea"/>
                <a:cs typeface="+mj-cs"/>
              </a:rPr>
              <a:t>Bad letter example</a:t>
            </a:r>
          </a:p>
        </p:txBody>
      </p:sp>
      <p:sp>
        <p:nvSpPr>
          <p:cNvPr id="3" name="Rectangle 2"/>
          <p:cNvSpPr/>
          <p:nvPr/>
        </p:nvSpPr>
        <p:spPr>
          <a:xfrm>
            <a:off x="677334" y="1338732"/>
            <a:ext cx="9023619" cy="4662815"/>
          </a:xfrm>
          <a:prstGeom prst="rect">
            <a:avLst/>
          </a:prstGeom>
        </p:spPr>
        <p:txBody>
          <a:bodyPr wrap="square">
            <a:spAutoFit/>
          </a:bodyPr>
          <a:lstStyle/>
          <a:p>
            <a:pPr algn="just">
              <a:lnSpc>
                <a:spcPct val="150000"/>
              </a:lnSpc>
            </a:pPr>
            <a:r>
              <a:rPr lang="en-US" dirty="0"/>
              <a:t>To Whom It May Concern:</a:t>
            </a:r>
          </a:p>
          <a:p>
            <a:pPr algn="just">
              <a:lnSpc>
                <a:spcPct val="150000"/>
              </a:lnSpc>
            </a:pPr>
            <a:r>
              <a:rPr lang="en-US" dirty="0"/>
              <a:t>It is with great pleasure that I recommend Alfredo A. to the graduate research fellowship program. Alfredo was an intern at Peruvian Sciences Corporation under the mentorship of myself and Mr. Francisco Pizarro. Over the course of his internship, Alfredo displayed numerous skills that will benefit his professional development. He was tasked with a critical project - investigating causes of potential contamination within a high demand testing area within the laboratory. Throughout the summer, he</a:t>
            </a:r>
          </a:p>
          <a:p>
            <a:pPr algn="just">
              <a:lnSpc>
                <a:spcPct val="150000"/>
              </a:lnSpc>
            </a:pPr>
            <a:r>
              <a:rPr lang="en-US" dirty="0"/>
              <a:t>was engaged in designing experiments to determine the root cause and remediation. Beyond his scientific aptitude, Alfredo demonstrated teamwork, leadership, and collaboration across all areas of the business.</a:t>
            </a:r>
          </a:p>
          <a:p>
            <a:pPr algn="just">
              <a:lnSpc>
                <a:spcPct val="150000"/>
              </a:lnSpc>
            </a:pPr>
            <a:r>
              <a:rPr lang="en-US" dirty="0"/>
              <a:t>If you have any further questions, I would be happy to discuss. </a:t>
            </a:r>
          </a:p>
        </p:txBody>
      </p:sp>
    </p:spTree>
    <p:extLst>
      <p:ext uri="{BB962C8B-B14F-4D97-AF65-F5344CB8AC3E}">
        <p14:creationId xmlns:p14="http://schemas.microsoft.com/office/powerpoint/2010/main" val="3752523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8192394-6F1B-DAB7-ECC9-8DD2A8B530D9}"/>
              </a:ext>
              <a:ext uri="{C183D7F6-B498-43B3-948B-1728B52AA6E4}">
                <adec:decorative xmlns:adec="http://schemas.microsoft.com/office/drawing/2017/decorative" val="1"/>
              </a:ext>
            </a:extLst>
          </p:cNvPr>
          <p:cNvSpPr>
            <a:spLocks noGrp="1"/>
          </p:cNvSpPr>
          <p:nvPr>
            <p:ph type="title" idx="4294967295"/>
          </p:nvPr>
        </p:nvSpPr>
        <p:spPr>
          <a:xfrm>
            <a:off x="252919" y="-1265504"/>
            <a:ext cx="9793606" cy="1265504"/>
          </a:xfrm>
        </p:spPr>
        <p:txBody>
          <a:bodyPr vert="horz" lIns="91440" tIns="45720" rIns="91440" bIns="45720" rtlCol="0" anchor="b">
            <a:normAutofit/>
          </a:bodyPr>
          <a:lstStyle/>
          <a:p>
            <a:r>
              <a:rPr lang="en-US" dirty="0"/>
              <a:t>General Reference Letter Example 1:</a:t>
            </a:r>
          </a:p>
        </p:txBody>
      </p:sp>
      <p:pic>
        <p:nvPicPr>
          <p:cNvPr id="2" name="Picture 1" descr="Letter of support example"/>
          <p:cNvPicPr>
            <a:picLocks noChangeAspect="1"/>
          </p:cNvPicPr>
          <p:nvPr/>
        </p:nvPicPr>
        <p:blipFill>
          <a:blip r:embed="rId2"/>
          <a:stretch>
            <a:fillRect/>
          </a:stretch>
        </p:blipFill>
        <p:spPr>
          <a:xfrm>
            <a:off x="547120" y="1013393"/>
            <a:ext cx="6725265" cy="5496232"/>
          </a:xfrm>
          <a:prstGeom prst="rect">
            <a:avLst/>
          </a:prstGeom>
        </p:spPr>
      </p:pic>
      <p:sp>
        <p:nvSpPr>
          <p:cNvPr id="3" name="TextBox 2"/>
          <p:cNvSpPr txBox="1"/>
          <p:nvPr/>
        </p:nvSpPr>
        <p:spPr>
          <a:xfrm>
            <a:off x="7696334" y="1346662"/>
            <a:ext cx="3517535" cy="646331"/>
          </a:xfrm>
          <a:prstGeom prst="rect">
            <a:avLst/>
          </a:prstGeom>
          <a:noFill/>
        </p:spPr>
        <p:txBody>
          <a:bodyPr wrap="square" rtlCol="0">
            <a:spAutoFit/>
          </a:bodyPr>
          <a:lstStyle/>
          <a:p>
            <a:r>
              <a:rPr lang="en-US" dirty="0"/>
              <a:t>In what capacity do you know the applicant?</a:t>
            </a:r>
          </a:p>
        </p:txBody>
      </p:sp>
      <p:sp>
        <p:nvSpPr>
          <p:cNvPr id="4" name="TextBox 3"/>
          <p:cNvSpPr txBox="1"/>
          <p:nvPr/>
        </p:nvSpPr>
        <p:spPr>
          <a:xfrm>
            <a:off x="7696334" y="2080953"/>
            <a:ext cx="3517535" cy="369332"/>
          </a:xfrm>
          <a:prstGeom prst="rect">
            <a:avLst/>
          </a:prstGeom>
          <a:noFill/>
        </p:spPr>
        <p:txBody>
          <a:bodyPr wrap="square" rtlCol="0">
            <a:spAutoFit/>
          </a:bodyPr>
          <a:lstStyle/>
          <a:p>
            <a:r>
              <a:rPr lang="en-US" dirty="0"/>
              <a:t>How long?</a:t>
            </a:r>
          </a:p>
        </p:txBody>
      </p:sp>
      <p:sp>
        <p:nvSpPr>
          <p:cNvPr id="5" name="TextBox 4"/>
          <p:cNvSpPr txBox="1"/>
          <p:nvPr/>
        </p:nvSpPr>
        <p:spPr>
          <a:xfrm>
            <a:off x="7696333" y="2632364"/>
            <a:ext cx="3517535" cy="369332"/>
          </a:xfrm>
          <a:prstGeom prst="rect">
            <a:avLst/>
          </a:prstGeom>
          <a:noFill/>
        </p:spPr>
        <p:txBody>
          <a:bodyPr wrap="square" rtlCol="0">
            <a:spAutoFit/>
          </a:bodyPr>
          <a:lstStyle/>
          <a:p>
            <a:r>
              <a:rPr lang="en-US" dirty="0"/>
              <a:t>Potential</a:t>
            </a:r>
          </a:p>
        </p:txBody>
      </p:sp>
      <p:sp>
        <p:nvSpPr>
          <p:cNvPr id="6" name="TextBox 5"/>
          <p:cNvSpPr txBox="1"/>
          <p:nvPr/>
        </p:nvSpPr>
        <p:spPr>
          <a:xfrm>
            <a:off x="7696332" y="4455622"/>
            <a:ext cx="3517535" cy="369332"/>
          </a:xfrm>
          <a:prstGeom prst="rect">
            <a:avLst/>
          </a:prstGeom>
          <a:noFill/>
        </p:spPr>
        <p:txBody>
          <a:bodyPr wrap="square" rtlCol="0">
            <a:spAutoFit/>
          </a:bodyPr>
          <a:lstStyle/>
          <a:p>
            <a:r>
              <a:rPr lang="en-US" dirty="0"/>
              <a:t>Specific qualities</a:t>
            </a:r>
          </a:p>
        </p:txBody>
      </p:sp>
      <p:sp>
        <p:nvSpPr>
          <p:cNvPr id="7" name="TextBox 6"/>
          <p:cNvSpPr txBox="1"/>
          <p:nvPr/>
        </p:nvSpPr>
        <p:spPr>
          <a:xfrm>
            <a:off x="7696332" y="5796742"/>
            <a:ext cx="3517535" cy="369332"/>
          </a:xfrm>
          <a:prstGeom prst="rect">
            <a:avLst/>
          </a:prstGeom>
          <a:noFill/>
        </p:spPr>
        <p:txBody>
          <a:bodyPr wrap="square" rtlCol="0">
            <a:spAutoFit/>
          </a:bodyPr>
          <a:lstStyle/>
          <a:p>
            <a:r>
              <a:rPr lang="en-US" dirty="0"/>
              <a:t>Contributions</a:t>
            </a:r>
          </a:p>
        </p:txBody>
      </p:sp>
    </p:spTree>
    <p:extLst>
      <p:ext uri="{BB962C8B-B14F-4D97-AF65-F5344CB8AC3E}">
        <p14:creationId xmlns:p14="http://schemas.microsoft.com/office/powerpoint/2010/main" val="3568295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2F19-4151-F3A4-2A92-88692D67C416}"/>
              </a:ext>
              <a:ext uri="{C183D7F6-B498-43B3-948B-1728B52AA6E4}">
                <adec:decorative xmlns:adec="http://schemas.microsoft.com/office/drawing/2017/decorative" val="1"/>
              </a:ext>
            </a:extLst>
          </p:cNvPr>
          <p:cNvSpPr>
            <a:spLocks noGrp="1"/>
          </p:cNvSpPr>
          <p:nvPr>
            <p:ph type="title" idx="4294967295"/>
          </p:nvPr>
        </p:nvSpPr>
        <p:spPr>
          <a:xfrm>
            <a:off x="252919" y="-4601183"/>
            <a:ext cx="2947482" cy="4601183"/>
          </a:xfrm>
        </p:spPr>
        <p:txBody>
          <a:bodyPr vert="horz" lIns="91440" tIns="45720" rIns="91440" bIns="45720" rtlCol="0" anchor="b">
            <a:normAutofit/>
          </a:bodyPr>
          <a:lstStyle/>
          <a:p>
            <a:r>
              <a:rPr lang="en-US" dirty="0"/>
              <a:t>General Reference Letter Example 2:</a:t>
            </a:r>
          </a:p>
        </p:txBody>
      </p:sp>
      <p:pic>
        <p:nvPicPr>
          <p:cNvPr id="9" name="Picture 8" descr="An example of a general reference letter"/>
          <p:cNvPicPr>
            <a:picLocks noChangeAspect="1"/>
          </p:cNvPicPr>
          <p:nvPr/>
        </p:nvPicPr>
        <p:blipFill>
          <a:blip r:embed="rId2"/>
          <a:stretch>
            <a:fillRect/>
          </a:stretch>
        </p:blipFill>
        <p:spPr>
          <a:xfrm>
            <a:off x="420016" y="363213"/>
            <a:ext cx="7079226" cy="6164826"/>
          </a:xfrm>
          <a:prstGeom prst="rect">
            <a:avLst/>
          </a:prstGeom>
        </p:spPr>
      </p:pic>
      <p:sp>
        <p:nvSpPr>
          <p:cNvPr id="3" name="TextBox 2"/>
          <p:cNvSpPr txBox="1"/>
          <p:nvPr/>
        </p:nvSpPr>
        <p:spPr>
          <a:xfrm>
            <a:off x="7696331" y="363213"/>
            <a:ext cx="3517535" cy="369332"/>
          </a:xfrm>
          <a:prstGeom prst="rect">
            <a:avLst/>
          </a:prstGeom>
          <a:noFill/>
        </p:spPr>
        <p:txBody>
          <a:bodyPr wrap="square" rtlCol="0">
            <a:spAutoFit/>
          </a:bodyPr>
          <a:lstStyle/>
          <a:p>
            <a:r>
              <a:rPr lang="en-US" dirty="0"/>
              <a:t>Scientific/intellectual merit</a:t>
            </a:r>
          </a:p>
        </p:txBody>
      </p:sp>
      <p:sp>
        <p:nvSpPr>
          <p:cNvPr id="4" name="TextBox 3"/>
          <p:cNvSpPr txBox="1"/>
          <p:nvPr/>
        </p:nvSpPr>
        <p:spPr>
          <a:xfrm>
            <a:off x="7696330" y="1720735"/>
            <a:ext cx="3517535" cy="369332"/>
          </a:xfrm>
          <a:prstGeom prst="rect">
            <a:avLst/>
          </a:prstGeom>
          <a:noFill/>
        </p:spPr>
        <p:txBody>
          <a:bodyPr wrap="square" rtlCol="0">
            <a:spAutoFit/>
          </a:bodyPr>
          <a:lstStyle/>
          <a:p>
            <a:r>
              <a:rPr lang="en-US" dirty="0"/>
              <a:t>Global engagement</a:t>
            </a:r>
          </a:p>
        </p:txBody>
      </p:sp>
      <p:sp>
        <p:nvSpPr>
          <p:cNvPr id="5" name="TextBox 4"/>
          <p:cNvSpPr txBox="1"/>
          <p:nvPr/>
        </p:nvSpPr>
        <p:spPr>
          <a:xfrm>
            <a:off x="7696329" y="3574072"/>
            <a:ext cx="3517535" cy="369332"/>
          </a:xfrm>
          <a:prstGeom prst="rect">
            <a:avLst/>
          </a:prstGeom>
          <a:noFill/>
        </p:spPr>
        <p:txBody>
          <a:bodyPr wrap="square" rtlCol="0">
            <a:spAutoFit/>
          </a:bodyPr>
          <a:lstStyle/>
          <a:p>
            <a:r>
              <a:rPr lang="en-US" dirty="0"/>
              <a:t>Potential</a:t>
            </a:r>
          </a:p>
        </p:txBody>
      </p:sp>
      <p:sp>
        <p:nvSpPr>
          <p:cNvPr id="6" name="TextBox 5"/>
          <p:cNvSpPr txBox="1"/>
          <p:nvPr/>
        </p:nvSpPr>
        <p:spPr>
          <a:xfrm>
            <a:off x="7696332" y="4455622"/>
            <a:ext cx="3517535" cy="369332"/>
          </a:xfrm>
          <a:prstGeom prst="rect">
            <a:avLst/>
          </a:prstGeom>
          <a:noFill/>
        </p:spPr>
        <p:txBody>
          <a:bodyPr wrap="square" rtlCol="0">
            <a:spAutoFit/>
          </a:bodyPr>
          <a:lstStyle/>
          <a:p>
            <a:r>
              <a:rPr lang="en-US" dirty="0"/>
              <a:t>Academic performance</a:t>
            </a:r>
          </a:p>
        </p:txBody>
      </p:sp>
      <p:sp>
        <p:nvSpPr>
          <p:cNvPr id="7" name="TextBox 6"/>
          <p:cNvSpPr txBox="1"/>
          <p:nvPr/>
        </p:nvSpPr>
        <p:spPr>
          <a:xfrm>
            <a:off x="7696329" y="5152506"/>
            <a:ext cx="3517535" cy="369332"/>
          </a:xfrm>
          <a:prstGeom prst="rect">
            <a:avLst/>
          </a:prstGeom>
          <a:noFill/>
        </p:spPr>
        <p:txBody>
          <a:bodyPr wrap="square" rtlCol="0">
            <a:spAutoFit/>
          </a:bodyPr>
          <a:lstStyle/>
          <a:p>
            <a:r>
              <a:rPr lang="en-US" dirty="0"/>
              <a:t>Broader impacts</a:t>
            </a:r>
          </a:p>
        </p:txBody>
      </p:sp>
    </p:spTree>
    <p:extLst>
      <p:ext uri="{BB962C8B-B14F-4D97-AF65-F5344CB8AC3E}">
        <p14:creationId xmlns:p14="http://schemas.microsoft.com/office/powerpoint/2010/main" val="1816456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FB013A7-B973-EFA3-F5C4-4E09BF4D3981}"/>
              </a:ext>
              <a:ext uri="{C183D7F6-B498-43B3-948B-1728B52AA6E4}">
                <adec:decorative xmlns:adec="http://schemas.microsoft.com/office/drawing/2017/decorative" val="1"/>
              </a:ext>
            </a:extLst>
          </p:cNvPr>
          <p:cNvSpPr>
            <a:spLocks noGrp="1"/>
          </p:cNvSpPr>
          <p:nvPr>
            <p:ph type="title" idx="4294967295"/>
          </p:nvPr>
        </p:nvSpPr>
        <p:spPr>
          <a:xfrm>
            <a:off x="252919" y="-4601183"/>
            <a:ext cx="2947482" cy="4601183"/>
          </a:xfrm>
        </p:spPr>
        <p:txBody>
          <a:bodyPr vert="horz" lIns="91440" tIns="45720" rIns="91440" bIns="45720" rtlCol="0" anchor="b">
            <a:normAutofit/>
          </a:bodyPr>
          <a:lstStyle/>
          <a:p>
            <a:r>
              <a:rPr lang="en-US" dirty="0"/>
              <a:t>General Reference Letter Example 3:</a:t>
            </a:r>
          </a:p>
        </p:txBody>
      </p:sp>
      <p:pic>
        <p:nvPicPr>
          <p:cNvPr id="2" name="Picture 1" descr="An example of a general reference letter"/>
          <p:cNvPicPr>
            <a:picLocks noChangeAspect="1"/>
          </p:cNvPicPr>
          <p:nvPr/>
        </p:nvPicPr>
        <p:blipFill>
          <a:blip r:embed="rId2"/>
          <a:stretch>
            <a:fillRect/>
          </a:stretch>
        </p:blipFill>
        <p:spPr>
          <a:xfrm>
            <a:off x="334297" y="1737361"/>
            <a:ext cx="8197327" cy="3567097"/>
          </a:xfrm>
          <a:prstGeom prst="rect">
            <a:avLst/>
          </a:prstGeom>
        </p:spPr>
      </p:pic>
      <p:sp>
        <p:nvSpPr>
          <p:cNvPr id="3" name="TextBox 2"/>
          <p:cNvSpPr txBox="1"/>
          <p:nvPr/>
        </p:nvSpPr>
        <p:spPr>
          <a:xfrm>
            <a:off x="8674465" y="2260261"/>
            <a:ext cx="3517535" cy="646331"/>
          </a:xfrm>
          <a:prstGeom prst="rect">
            <a:avLst/>
          </a:prstGeom>
          <a:noFill/>
        </p:spPr>
        <p:txBody>
          <a:bodyPr wrap="square" rtlCol="0">
            <a:spAutoFit/>
          </a:bodyPr>
          <a:lstStyle/>
          <a:p>
            <a:r>
              <a:rPr lang="en-US" dirty="0"/>
              <a:t>In what capacity do you know the applicant?</a:t>
            </a:r>
          </a:p>
        </p:txBody>
      </p:sp>
      <p:sp>
        <p:nvSpPr>
          <p:cNvPr id="4" name="TextBox 3"/>
          <p:cNvSpPr txBox="1"/>
          <p:nvPr/>
        </p:nvSpPr>
        <p:spPr>
          <a:xfrm>
            <a:off x="8674465" y="2906592"/>
            <a:ext cx="3517535" cy="369332"/>
          </a:xfrm>
          <a:prstGeom prst="rect">
            <a:avLst/>
          </a:prstGeom>
          <a:noFill/>
        </p:spPr>
        <p:txBody>
          <a:bodyPr wrap="square" rtlCol="0">
            <a:spAutoFit/>
          </a:bodyPr>
          <a:lstStyle/>
          <a:p>
            <a:r>
              <a:rPr lang="en-US" dirty="0"/>
              <a:t>How long?</a:t>
            </a:r>
          </a:p>
        </p:txBody>
      </p:sp>
      <p:sp>
        <p:nvSpPr>
          <p:cNvPr id="6" name="TextBox 5"/>
          <p:cNvSpPr txBox="1"/>
          <p:nvPr/>
        </p:nvSpPr>
        <p:spPr>
          <a:xfrm>
            <a:off x="8674465" y="3583908"/>
            <a:ext cx="3517535" cy="369332"/>
          </a:xfrm>
          <a:prstGeom prst="rect">
            <a:avLst/>
          </a:prstGeom>
          <a:noFill/>
        </p:spPr>
        <p:txBody>
          <a:bodyPr wrap="square" rtlCol="0">
            <a:spAutoFit/>
          </a:bodyPr>
          <a:lstStyle/>
          <a:p>
            <a:r>
              <a:rPr lang="en-US" dirty="0"/>
              <a:t>Specific qualities</a:t>
            </a:r>
          </a:p>
        </p:txBody>
      </p:sp>
    </p:spTree>
    <p:extLst>
      <p:ext uri="{BB962C8B-B14F-4D97-AF65-F5344CB8AC3E}">
        <p14:creationId xmlns:p14="http://schemas.microsoft.com/office/powerpoint/2010/main" val="2455920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E9B5274-1A0D-3E66-7206-BB83AE697804}"/>
              </a:ext>
              <a:ext uri="{C183D7F6-B498-43B3-948B-1728B52AA6E4}">
                <adec:decorative xmlns:adec="http://schemas.microsoft.com/office/drawing/2017/decorative" val="1"/>
              </a:ext>
            </a:extLst>
          </p:cNvPr>
          <p:cNvSpPr>
            <a:spLocks noGrp="1"/>
          </p:cNvSpPr>
          <p:nvPr>
            <p:ph type="title" idx="4294967295"/>
          </p:nvPr>
        </p:nvSpPr>
        <p:spPr>
          <a:xfrm>
            <a:off x="252919" y="-4601183"/>
            <a:ext cx="2947482" cy="4601183"/>
          </a:xfrm>
        </p:spPr>
        <p:txBody>
          <a:bodyPr vert="horz" lIns="91440" tIns="45720" rIns="91440" bIns="45720" rtlCol="0" anchor="b">
            <a:normAutofit/>
          </a:bodyPr>
          <a:lstStyle/>
          <a:p>
            <a:r>
              <a:rPr lang="en-US" dirty="0"/>
              <a:t>General Reference Letter Example 4:</a:t>
            </a:r>
          </a:p>
        </p:txBody>
      </p:sp>
      <p:pic>
        <p:nvPicPr>
          <p:cNvPr id="2" name="Picture 1" descr="An example of a general reference letter"/>
          <p:cNvPicPr>
            <a:picLocks noChangeAspect="1"/>
          </p:cNvPicPr>
          <p:nvPr/>
        </p:nvPicPr>
        <p:blipFill>
          <a:blip r:embed="rId2"/>
          <a:stretch>
            <a:fillRect/>
          </a:stretch>
        </p:blipFill>
        <p:spPr>
          <a:xfrm>
            <a:off x="133004" y="847897"/>
            <a:ext cx="8278499" cy="5266203"/>
          </a:xfrm>
          <a:prstGeom prst="rect">
            <a:avLst/>
          </a:prstGeom>
        </p:spPr>
      </p:pic>
      <p:sp>
        <p:nvSpPr>
          <p:cNvPr id="3" name="TextBox 2"/>
          <p:cNvSpPr txBox="1"/>
          <p:nvPr/>
        </p:nvSpPr>
        <p:spPr>
          <a:xfrm>
            <a:off x="8602416" y="1046870"/>
            <a:ext cx="3517535" cy="369332"/>
          </a:xfrm>
          <a:prstGeom prst="rect">
            <a:avLst/>
          </a:prstGeom>
          <a:noFill/>
        </p:spPr>
        <p:txBody>
          <a:bodyPr wrap="square" rtlCol="0">
            <a:spAutoFit/>
          </a:bodyPr>
          <a:lstStyle/>
          <a:p>
            <a:r>
              <a:rPr lang="en-US" dirty="0"/>
              <a:t>Scientific/intellectual merit</a:t>
            </a:r>
          </a:p>
        </p:txBody>
      </p:sp>
      <p:sp>
        <p:nvSpPr>
          <p:cNvPr id="6" name="TextBox 5"/>
          <p:cNvSpPr txBox="1"/>
          <p:nvPr/>
        </p:nvSpPr>
        <p:spPr>
          <a:xfrm>
            <a:off x="8602416" y="1416202"/>
            <a:ext cx="3517535" cy="369332"/>
          </a:xfrm>
          <a:prstGeom prst="rect">
            <a:avLst/>
          </a:prstGeom>
          <a:noFill/>
        </p:spPr>
        <p:txBody>
          <a:bodyPr wrap="square" rtlCol="0">
            <a:spAutoFit/>
          </a:bodyPr>
          <a:lstStyle/>
          <a:p>
            <a:r>
              <a:rPr lang="en-US" dirty="0"/>
              <a:t>Academic performance</a:t>
            </a:r>
          </a:p>
        </p:txBody>
      </p:sp>
      <p:sp>
        <p:nvSpPr>
          <p:cNvPr id="5" name="TextBox 4"/>
          <p:cNvSpPr txBox="1"/>
          <p:nvPr/>
        </p:nvSpPr>
        <p:spPr>
          <a:xfrm>
            <a:off x="8602415" y="2853410"/>
            <a:ext cx="3517535" cy="369332"/>
          </a:xfrm>
          <a:prstGeom prst="rect">
            <a:avLst/>
          </a:prstGeom>
          <a:noFill/>
        </p:spPr>
        <p:txBody>
          <a:bodyPr wrap="square" rtlCol="0">
            <a:spAutoFit/>
          </a:bodyPr>
          <a:lstStyle/>
          <a:p>
            <a:r>
              <a:rPr lang="en-US" dirty="0"/>
              <a:t>Potential</a:t>
            </a:r>
          </a:p>
        </p:txBody>
      </p:sp>
      <p:sp>
        <p:nvSpPr>
          <p:cNvPr id="7" name="TextBox 6"/>
          <p:cNvSpPr txBox="1"/>
          <p:nvPr/>
        </p:nvSpPr>
        <p:spPr>
          <a:xfrm>
            <a:off x="8602415" y="3222742"/>
            <a:ext cx="3517535" cy="369332"/>
          </a:xfrm>
          <a:prstGeom prst="rect">
            <a:avLst/>
          </a:prstGeom>
          <a:noFill/>
        </p:spPr>
        <p:txBody>
          <a:bodyPr wrap="square" rtlCol="0">
            <a:spAutoFit/>
          </a:bodyPr>
          <a:lstStyle/>
          <a:p>
            <a:r>
              <a:rPr lang="en-US" dirty="0"/>
              <a:t>Broader impacts</a:t>
            </a:r>
          </a:p>
        </p:txBody>
      </p:sp>
    </p:spTree>
    <p:extLst>
      <p:ext uri="{BB962C8B-B14F-4D97-AF65-F5344CB8AC3E}">
        <p14:creationId xmlns:p14="http://schemas.microsoft.com/office/powerpoint/2010/main" val="41606593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C1653-27CC-B587-F968-B283B4BBFFED}"/>
              </a:ext>
              <a:ext uri="{C183D7F6-B498-43B3-948B-1728B52AA6E4}">
                <adec:decorative xmlns:adec="http://schemas.microsoft.com/office/drawing/2017/decorative" val="1"/>
              </a:ext>
            </a:extLst>
          </p:cNvPr>
          <p:cNvSpPr>
            <a:spLocks noGrp="1"/>
          </p:cNvSpPr>
          <p:nvPr>
            <p:ph type="title" idx="4294967295"/>
          </p:nvPr>
        </p:nvSpPr>
        <p:spPr>
          <a:xfrm>
            <a:off x="252919" y="-4601183"/>
            <a:ext cx="2947482" cy="4601183"/>
          </a:xfrm>
        </p:spPr>
        <p:txBody>
          <a:bodyPr vert="horz" lIns="91440" tIns="45720" rIns="91440" bIns="45720" rtlCol="0" anchor="b">
            <a:normAutofit/>
          </a:bodyPr>
          <a:lstStyle/>
          <a:p>
            <a:r>
              <a:rPr lang="en-US" dirty="0"/>
              <a:t>General Reference Letter Example 5:</a:t>
            </a:r>
          </a:p>
        </p:txBody>
      </p:sp>
      <p:pic>
        <p:nvPicPr>
          <p:cNvPr id="4" name="Picture 3" descr="An example of a general reference letter"/>
          <p:cNvPicPr>
            <a:picLocks noChangeAspect="1"/>
          </p:cNvPicPr>
          <p:nvPr/>
        </p:nvPicPr>
        <p:blipFill>
          <a:blip r:embed="rId2"/>
          <a:stretch>
            <a:fillRect/>
          </a:stretch>
        </p:blipFill>
        <p:spPr>
          <a:xfrm>
            <a:off x="81877" y="1116660"/>
            <a:ext cx="8520538" cy="4803671"/>
          </a:xfrm>
          <a:prstGeom prst="rect">
            <a:avLst/>
          </a:prstGeom>
        </p:spPr>
      </p:pic>
      <p:sp>
        <p:nvSpPr>
          <p:cNvPr id="3" name="TextBox 2"/>
          <p:cNvSpPr txBox="1"/>
          <p:nvPr/>
        </p:nvSpPr>
        <p:spPr>
          <a:xfrm>
            <a:off x="8602416" y="1046870"/>
            <a:ext cx="3517535" cy="369332"/>
          </a:xfrm>
          <a:prstGeom prst="rect">
            <a:avLst/>
          </a:prstGeom>
          <a:noFill/>
        </p:spPr>
        <p:txBody>
          <a:bodyPr wrap="square" rtlCol="0">
            <a:spAutoFit/>
          </a:bodyPr>
          <a:lstStyle/>
          <a:p>
            <a:r>
              <a:rPr lang="en-US" dirty="0"/>
              <a:t>Scientific/intellectual merit</a:t>
            </a:r>
          </a:p>
        </p:txBody>
      </p:sp>
      <p:sp>
        <p:nvSpPr>
          <p:cNvPr id="6" name="TextBox 5"/>
          <p:cNvSpPr txBox="1"/>
          <p:nvPr/>
        </p:nvSpPr>
        <p:spPr>
          <a:xfrm>
            <a:off x="8602416" y="1416202"/>
            <a:ext cx="3517535" cy="369332"/>
          </a:xfrm>
          <a:prstGeom prst="rect">
            <a:avLst/>
          </a:prstGeom>
          <a:noFill/>
        </p:spPr>
        <p:txBody>
          <a:bodyPr wrap="square" rtlCol="0">
            <a:spAutoFit/>
          </a:bodyPr>
          <a:lstStyle/>
          <a:p>
            <a:r>
              <a:rPr lang="en-US" dirty="0"/>
              <a:t>Academic performance</a:t>
            </a:r>
          </a:p>
        </p:txBody>
      </p:sp>
      <p:sp>
        <p:nvSpPr>
          <p:cNvPr id="7" name="TextBox 6"/>
          <p:cNvSpPr txBox="1"/>
          <p:nvPr/>
        </p:nvSpPr>
        <p:spPr>
          <a:xfrm>
            <a:off x="8602415" y="4624387"/>
            <a:ext cx="3517535" cy="369332"/>
          </a:xfrm>
          <a:prstGeom prst="rect">
            <a:avLst/>
          </a:prstGeom>
          <a:noFill/>
        </p:spPr>
        <p:txBody>
          <a:bodyPr wrap="square" rtlCol="0">
            <a:spAutoFit/>
          </a:bodyPr>
          <a:lstStyle/>
          <a:p>
            <a:r>
              <a:rPr lang="en-US" dirty="0"/>
              <a:t>Broader impacts</a:t>
            </a:r>
          </a:p>
        </p:txBody>
      </p:sp>
    </p:spTree>
    <p:extLst>
      <p:ext uri="{BB962C8B-B14F-4D97-AF65-F5344CB8AC3E}">
        <p14:creationId xmlns:p14="http://schemas.microsoft.com/office/powerpoint/2010/main" val="20638119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F060A87-B63B-5B6B-82C5-321F8BF3939A}"/>
              </a:ext>
              <a:ext uri="{C183D7F6-B498-43B3-948B-1728B52AA6E4}">
                <adec:decorative xmlns:adec="http://schemas.microsoft.com/office/drawing/2017/decorative" val="1"/>
              </a:ext>
            </a:extLst>
          </p:cNvPr>
          <p:cNvSpPr>
            <a:spLocks noGrp="1"/>
          </p:cNvSpPr>
          <p:nvPr>
            <p:ph type="title" idx="4294967295"/>
          </p:nvPr>
        </p:nvSpPr>
        <p:spPr>
          <a:xfrm>
            <a:off x="252919" y="-4601183"/>
            <a:ext cx="2947482" cy="4601183"/>
          </a:xfrm>
        </p:spPr>
        <p:txBody>
          <a:bodyPr vert="horz" lIns="91440" tIns="45720" rIns="91440" bIns="45720" rtlCol="0" anchor="b">
            <a:normAutofit/>
          </a:bodyPr>
          <a:lstStyle/>
          <a:p>
            <a:r>
              <a:rPr lang="en-US" dirty="0"/>
              <a:t>General Reference Letter Example 6:</a:t>
            </a:r>
          </a:p>
        </p:txBody>
      </p:sp>
      <p:pic>
        <p:nvPicPr>
          <p:cNvPr id="2" name="Picture 1" descr="An example of a general reference letter"/>
          <p:cNvPicPr>
            <a:picLocks noChangeAspect="1"/>
          </p:cNvPicPr>
          <p:nvPr/>
        </p:nvPicPr>
        <p:blipFill>
          <a:blip r:embed="rId2"/>
          <a:stretch>
            <a:fillRect/>
          </a:stretch>
        </p:blipFill>
        <p:spPr>
          <a:xfrm>
            <a:off x="0" y="1252703"/>
            <a:ext cx="8667583" cy="3736027"/>
          </a:xfrm>
          <a:prstGeom prst="rect">
            <a:avLst/>
          </a:prstGeom>
        </p:spPr>
      </p:pic>
      <p:sp>
        <p:nvSpPr>
          <p:cNvPr id="3" name="TextBox 2"/>
          <p:cNvSpPr txBox="1"/>
          <p:nvPr/>
        </p:nvSpPr>
        <p:spPr>
          <a:xfrm>
            <a:off x="8743735" y="1352427"/>
            <a:ext cx="3517535" cy="369332"/>
          </a:xfrm>
          <a:prstGeom prst="rect">
            <a:avLst/>
          </a:prstGeom>
          <a:noFill/>
        </p:spPr>
        <p:txBody>
          <a:bodyPr wrap="square" rtlCol="0">
            <a:spAutoFit/>
          </a:bodyPr>
          <a:lstStyle/>
          <a:p>
            <a:r>
              <a:rPr lang="en-US" dirty="0"/>
              <a:t>Scientific/intellectual merit</a:t>
            </a:r>
          </a:p>
        </p:txBody>
      </p:sp>
      <p:sp>
        <p:nvSpPr>
          <p:cNvPr id="5" name="TextBox 4"/>
          <p:cNvSpPr txBox="1"/>
          <p:nvPr/>
        </p:nvSpPr>
        <p:spPr>
          <a:xfrm>
            <a:off x="8743735" y="3645515"/>
            <a:ext cx="3517535" cy="369332"/>
          </a:xfrm>
          <a:prstGeom prst="rect">
            <a:avLst/>
          </a:prstGeom>
          <a:noFill/>
        </p:spPr>
        <p:txBody>
          <a:bodyPr wrap="square" rtlCol="0">
            <a:spAutoFit/>
          </a:bodyPr>
          <a:lstStyle/>
          <a:p>
            <a:r>
              <a:rPr lang="en-US" dirty="0"/>
              <a:t>Potential</a:t>
            </a:r>
          </a:p>
        </p:txBody>
      </p:sp>
    </p:spTree>
    <p:extLst>
      <p:ext uri="{BB962C8B-B14F-4D97-AF65-F5344CB8AC3E}">
        <p14:creationId xmlns:p14="http://schemas.microsoft.com/office/powerpoint/2010/main" val="2536104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ged8f334c11_0_10"/>
          <p:cNvSpPr txBox="1">
            <a:spLocks noGrp="1"/>
          </p:cNvSpPr>
          <p:nvPr>
            <p:ph type="title" idx="4294967295"/>
          </p:nvPr>
        </p:nvSpPr>
        <p:spPr>
          <a:xfrm>
            <a:off x="609600" y="162201"/>
            <a:ext cx="10972800" cy="1433600"/>
          </a:xfrm>
          <a:prstGeom prst="rect">
            <a:avLst/>
          </a:prstGeom>
          <a:noFill/>
          <a:ln>
            <a:noFill/>
            <a:prstDash/>
          </a:ln>
          <a:effectLst/>
        </p:spPr>
        <p:txBody>
          <a:bodyPr rot="0" spcFirstLastPara="1" vertOverflow="overflow" horzOverflow="overflow" vert="horz" wrap="square" lIns="121900" tIns="60933" rIns="121900" bIns="60933" numCol="1" spcCol="0" rtlCol="0" fromWordArt="0" anchor="ctr" anchorCtr="0" forceAA="0" compatLnSpc="1">
            <a:prstTxWarp prst="textNoShape">
              <a:avLst/>
            </a:prstTxWarp>
            <a:normAutofit/>
          </a:bodyPr>
          <a:lstStyle/>
          <a:p>
            <a:pPr marL="0" marR="0" lvl="0" indent="0" algn="ctr" defTabSz="1219170" rtl="0" eaLnBrk="1" fontAlgn="auto" latinLnBrk="0" hangingPunct="1">
              <a:lnSpc>
                <a:spcPct val="100000"/>
              </a:lnSpc>
              <a:spcBef>
                <a:spcPts val="0"/>
              </a:spcBef>
              <a:spcAft>
                <a:spcPts val="0"/>
              </a:spcAft>
              <a:buClr>
                <a:srgbClr val="000000"/>
              </a:buClr>
              <a:buSzPts val="4400"/>
              <a:buFontTx/>
              <a:buNone/>
              <a:tabLst/>
              <a:defRPr/>
            </a:pPr>
            <a:r>
              <a:rPr kumimoji="0" lang="en-US" sz="4800" b="0" i="0" u="none" strike="noStrike" kern="0" cap="none" spc="0" normalizeH="0" baseline="0" noProof="0" dirty="0">
                <a:ln>
                  <a:noFill/>
                </a:ln>
                <a:solidFill>
                  <a:srgbClr val="000000"/>
                </a:solidFill>
                <a:effectLst/>
                <a:uLnTx/>
                <a:uFillTx/>
                <a:latin typeface="Arial"/>
                <a:ea typeface="+mn-ea"/>
                <a:cs typeface="Arial"/>
                <a:sym typeface="Arial"/>
              </a:rPr>
              <a:t>Upcoming Timely Topics Sessions</a:t>
            </a:r>
            <a:endParaRPr kumimoji="0" lang="en-US" sz="48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201" name="Google Shape;201;ged8f334c11_0_10"/>
          <p:cNvSpPr txBox="1"/>
          <p:nvPr/>
        </p:nvSpPr>
        <p:spPr>
          <a:xfrm>
            <a:off x="609600" y="1238667"/>
            <a:ext cx="10972800" cy="1982400"/>
          </a:xfrm>
          <a:prstGeom prst="rect">
            <a:avLst/>
          </a:prstGeom>
          <a:noFill/>
          <a:ln>
            <a:noFill/>
          </a:ln>
        </p:spPr>
        <p:txBody>
          <a:bodyPr spcFirstLastPara="1" wrap="square" lIns="121900" tIns="60933" rIns="121900" bIns="60933" anchor="ctr" anchorCtr="0">
            <a:noAutofit/>
          </a:bodyPr>
          <a:lstStyle/>
          <a:p>
            <a:pPr marL="609585" indent="-448722" defTabSz="1219170">
              <a:lnSpc>
                <a:spcPct val="115000"/>
              </a:lnSpc>
              <a:buClr>
                <a:srgbClr val="000000"/>
              </a:buClr>
              <a:buSzPts val="1700"/>
              <a:buFont typeface="Calibri"/>
              <a:buChar char="●"/>
            </a:pPr>
            <a:r>
              <a:rPr lang="en-US" sz="2133" kern="0" dirty="0">
                <a:solidFill>
                  <a:srgbClr val="000000"/>
                </a:solidFill>
                <a:latin typeface="Calibri"/>
                <a:ea typeface="Calibri"/>
                <a:cs typeface="Calibri"/>
                <a:sym typeface="Calibri"/>
              </a:rPr>
              <a:t>Wednesday, 10/6 at 1pm - Supporting Graduate Students with Disabilities</a:t>
            </a:r>
          </a:p>
          <a:p>
            <a:pPr marL="609585" indent="-448722" defTabSz="1219170">
              <a:lnSpc>
                <a:spcPct val="115000"/>
              </a:lnSpc>
              <a:buClr>
                <a:srgbClr val="000000"/>
              </a:buClr>
              <a:buSzPts val="1700"/>
              <a:buFont typeface="Calibri"/>
              <a:buChar char="●"/>
            </a:pPr>
            <a:r>
              <a:rPr lang="en-US" sz="2133" kern="0" dirty="0">
                <a:solidFill>
                  <a:srgbClr val="000000"/>
                </a:solidFill>
                <a:latin typeface="Calibri"/>
                <a:ea typeface="Calibri"/>
                <a:cs typeface="Calibri"/>
                <a:sym typeface="Calibri"/>
              </a:rPr>
              <a:t>Wednesday, 10/20 at 1:30pm – From Expectations to Evaluations: The Importance of Timely Feedback </a:t>
            </a:r>
            <a:endParaRPr sz="2133" kern="0" dirty="0">
              <a:solidFill>
                <a:srgbClr val="000000"/>
              </a:solidFill>
              <a:latin typeface="Calibri"/>
              <a:ea typeface="Calibri"/>
              <a:cs typeface="Calibri"/>
              <a:sym typeface="Calibri"/>
            </a:endParaRPr>
          </a:p>
          <a:p>
            <a:pPr marL="609585" indent="-448722" defTabSz="1219170">
              <a:lnSpc>
                <a:spcPct val="115000"/>
              </a:lnSpc>
              <a:buClr>
                <a:srgbClr val="000000"/>
              </a:buClr>
              <a:buSzPts val="1700"/>
              <a:buFont typeface="Calibri"/>
              <a:buChar char="●"/>
            </a:pPr>
            <a:r>
              <a:rPr lang="en-US" sz="2133" kern="0" dirty="0">
                <a:solidFill>
                  <a:srgbClr val="000000"/>
                </a:solidFill>
                <a:latin typeface="Calibri"/>
                <a:ea typeface="Calibri"/>
                <a:cs typeface="Calibri"/>
                <a:sym typeface="Calibri"/>
              </a:rPr>
              <a:t>Wednesday, 10/27 at 1pm – Using Annual Reviews to Help Graduate Students Succeed</a:t>
            </a:r>
            <a:endParaRPr sz="2133" kern="0" dirty="0">
              <a:solidFill>
                <a:srgbClr val="000000"/>
              </a:solidFill>
              <a:latin typeface="Calibri"/>
              <a:ea typeface="Calibri"/>
              <a:cs typeface="Calibri"/>
              <a:sym typeface="Calibri"/>
            </a:endParaRPr>
          </a:p>
          <a:p>
            <a:pPr algn="ctr" defTabSz="1219170">
              <a:lnSpc>
                <a:spcPct val="115000"/>
              </a:lnSpc>
              <a:buClr>
                <a:srgbClr val="000000"/>
              </a:buClr>
              <a:buSzPts val="1100"/>
            </a:pPr>
            <a:r>
              <a:rPr lang="en-US" sz="2400" u="sng" kern="0" dirty="0">
                <a:solidFill>
                  <a:srgbClr val="0000FF"/>
                </a:solidFill>
                <a:latin typeface="Calibri"/>
                <a:ea typeface="Calibri"/>
                <a:cs typeface="Calibri"/>
                <a:sym typeface="Calibri"/>
                <a:hlinkClick r:id="rId3"/>
              </a:rPr>
              <a:t>Detailed info, the full schedule, and links to sign up</a:t>
            </a:r>
            <a:endParaRPr sz="2400" kern="0" dirty="0">
              <a:solidFill>
                <a:srgbClr val="000000"/>
              </a:solidFill>
              <a:latin typeface="Calibri"/>
              <a:ea typeface="Calibri"/>
              <a:cs typeface="Calibri"/>
              <a:sym typeface="Calibri"/>
            </a:endParaRPr>
          </a:p>
        </p:txBody>
      </p:sp>
      <p:sp>
        <p:nvSpPr>
          <p:cNvPr id="202" name="Google Shape;202;ged8f334c11_0_10">
            <a:extLst>
              <a:ext uri="{C183D7F6-B498-43B3-948B-1728B52AA6E4}">
                <adec:decorative xmlns:adec="http://schemas.microsoft.com/office/drawing/2017/decorative" val="1"/>
              </a:ext>
            </a:extLst>
          </p:cNvPr>
          <p:cNvSpPr txBox="1"/>
          <p:nvPr/>
        </p:nvSpPr>
        <p:spPr>
          <a:xfrm>
            <a:off x="609600" y="5796568"/>
            <a:ext cx="10972800" cy="1143200"/>
          </a:xfrm>
          <a:prstGeom prst="rect">
            <a:avLst/>
          </a:prstGeom>
          <a:noFill/>
          <a:ln>
            <a:noFill/>
          </a:ln>
        </p:spPr>
        <p:txBody>
          <a:bodyPr spcFirstLastPara="1" wrap="square" lIns="121900" tIns="60933" rIns="121900" bIns="60933" anchor="ctr" anchorCtr="0">
            <a:normAutofit/>
          </a:bodyPr>
          <a:lstStyle/>
          <a:p>
            <a:pPr defTabSz="1219170">
              <a:buClr>
                <a:srgbClr val="BFBFBF"/>
              </a:buClr>
              <a:buSzPts val="1400"/>
            </a:pPr>
            <a:endParaRPr sz="1867" kern="0">
              <a:solidFill>
                <a:srgbClr val="BFBFBF"/>
              </a:solidFill>
              <a:latin typeface="Arial"/>
              <a:ea typeface="Arial"/>
              <a:cs typeface="Arial"/>
              <a:sym typeface="Arial"/>
            </a:endParaRPr>
          </a:p>
        </p:txBody>
      </p:sp>
      <p:sp>
        <p:nvSpPr>
          <p:cNvPr id="203" name="Google Shape;203;ged8f334c11_0_10"/>
          <p:cNvSpPr txBox="1"/>
          <p:nvPr/>
        </p:nvSpPr>
        <p:spPr>
          <a:xfrm>
            <a:off x="609600" y="3338919"/>
            <a:ext cx="10972800" cy="1143200"/>
          </a:xfrm>
          <a:prstGeom prst="rect">
            <a:avLst/>
          </a:prstGeom>
          <a:noFill/>
          <a:ln>
            <a:noFill/>
          </a:ln>
        </p:spPr>
        <p:txBody>
          <a:bodyPr spcFirstLastPara="1" wrap="square" lIns="121900" tIns="60933" rIns="121900" bIns="60933" anchor="ctr" anchorCtr="0">
            <a:normAutofit/>
          </a:bodyPr>
          <a:lstStyle/>
          <a:p>
            <a:pPr algn="ctr" defTabSz="1219170">
              <a:buClr>
                <a:srgbClr val="000000"/>
              </a:buClr>
              <a:buSzPts val="4400"/>
            </a:pPr>
            <a:r>
              <a:rPr lang="en-US" sz="4800" kern="0">
                <a:solidFill>
                  <a:srgbClr val="000000"/>
                </a:solidFill>
                <a:latin typeface="Arial"/>
                <a:cs typeface="Arial"/>
                <a:sym typeface="Arial"/>
              </a:rPr>
              <a:t>Upcoming GradSlate Sessions</a:t>
            </a:r>
            <a:endParaRPr sz="4800" kern="0">
              <a:solidFill>
                <a:srgbClr val="000000"/>
              </a:solidFill>
              <a:latin typeface="Arial"/>
              <a:ea typeface="Arial"/>
              <a:cs typeface="Arial"/>
              <a:sym typeface="Arial"/>
            </a:endParaRPr>
          </a:p>
        </p:txBody>
      </p:sp>
      <p:sp>
        <p:nvSpPr>
          <p:cNvPr id="204" name="Google Shape;204;ged8f334c11_0_10"/>
          <p:cNvSpPr txBox="1"/>
          <p:nvPr/>
        </p:nvSpPr>
        <p:spPr>
          <a:xfrm>
            <a:off x="609600" y="3964416"/>
            <a:ext cx="10972800" cy="1982400"/>
          </a:xfrm>
          <a:prstGeom prst="rect">
            <a:avLst/>
          </a:prstGeom>
          <a:noFill/>
          <a:ln>
            <a:noFill/>
          </a:ln>
        </p:spPr>
        <p:txBody>
          <a:bodyPr spcFirstLastPara="1" wrap="square" lIns="121900" tIns="60933" rIns="121900" bIns="60933" anchor="ctr" anchorCtr="0">
            <a:noAutofit/>
          </a:bodyPr>
          <a:lstStyle/>
          <a:p>
            <a:pPr marL="609585" indent="-448722" defTabSz="1219170">
              <a:lnSpc>
                <a:spcPct val="115000"/>
              </a:lnSpc>
              <a:buClr>
                <a:srgbClr val="000000"/>
              </a:buClr>
              <a:buSzPts val="1700"/>
              <a:buFont typeface="Calibri"/>
              <a:buChar char="●"/>
            </a:pPr>
            <a:r>
              <a:rPr lang="en-US" sz="2133" kern="0" dirty="0">
                <a:solidFill>
                  <a:srgbClr val="000000"/>
                </a:solidFill>
                <a:latin typeface="Calibri"/>
                <a:ea typeface="Calibri"/>
                <a:cs typeface="Calibri"/>
                <a:sym typeface="Calibri"/>
              </a:rPr>
              <a:t>Thursday, October 21 at 2pm - Application Processing</a:t>
            </a:r>
            <a:endParaRPr sz="2133" kern="0" dirty="0">
              <a:solidFill>
                <a:srgbClr val="000000"/>
              </a:solidFill>
              <a:latin typeface="Calibri"/>
              <a:ea typeface="Calibri"/>
              <a:cs typeface="Calibri"/>
              <a:sym typeface="Calibri"/>
            </a:endParaRPr>
          </a:p>
          <a:p>
            <a:pPr marL="609585" indent="-448722" defTabSz="1219170">
              <a:lnSpc>
                <a:spcPct val="115000"/>
              </a:lnSpc>
              <a:buClr>
                <a:srgbClr val="000000"/>
              </a:buClr>
              <a:buSzPts val="1700"/>
              <a:buFont typeface="Calibri"/>
              <a:buChar char="●"/>
            </a:pPr>
            <a:r>
              <a:rPr lang="en-US" sz="2133" kern="0" dirty="0">
                <a:solidFill>
                  <a:srgbClr val="000000"/>
                </a:solidFill>
                <a:latin typeface="Calibri"/>
                <a:ea typeface="Calibri"/>
                <a:cs typeface="Calibri"/>
                <a:sym typeface="Calibri"/>
              </a:rPr>
              <a:t>Wednesday, November 3 at 11am - Reading and Reviewing Applications </a:t>
            </a:r>
          </a:p>
          <a:p>
            <a:pPr marL="160863" algn="ctr" defTabSz="1219170">
              <a:lnSpc>
                <a:spcPct val="115000"/>
              </a:lnSpc>
              <a:buClr>
                <a:srgbClr val="000000"/>
              </a:buClr>
              <a:buSzPts val="1700"/>
            </a:pPr>
            <a:r>
              <a:rPr lang="en-US" sz="2133" kern="0" dirty="0">
                <a:solidFill>
                  <a:srgbClr val="000000"/>
                </a:solidFill>
                <a:latin typeface="Arial"/>
                <a:cs typeface="Arial"/>
                <a:sym typeface="Arial"/>
                <a:hlinkClick r:id="rId4"/>
              </a:rPr>
              <a:t>Detailed descriptions of all the sessions being offered and links to sign up</a:t>
            </a:r>
            <a:endParaRPr sz="2133" kern="0"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182624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normAutofit/>
          </a:bodyPr>
          <a:lstStyle/>
          <a:p>
            <a:r>
              <a:rPr lang="en-US" dirty="0"/>
              <a:t>Brief introduction to ONSF</a:t>
            </a:r>
          </a:p>
          <a:p>
            <a:pPr marL="0" indent="0">
              <a:buNone/>
            </a:pPr>
            <a:endParaRPr lang="en-US" dirty="0"/>
          </a:p>
          <a:p>
            <a:r>
              <a:rPr lang="en-US" dirty="0"/>
              <a:t>General guidelines for NSF GRFP letters of reference</a:t>
            </a:r>
          </a:p>
          <a:p>
            <a:pPr marL="0" indent="0">
              <a:buNone/>
            </a:pPr>
            <a:endParaRPr lang="en-US" dirty="0"/>
          </a:p>
          <a:p>
            <a:r>
              <a:rPr lang="en-US" dirty="0"/>
              <a:t>Letters of Reference-Perspective of a NSF GRFP reviewer</a:t>
            </a:r>
          </a:p>
          <a:p>
            <a:pPr marL="0" indent="0">
              <a:buNone/>
            </a:pPr>
            <a:endParaRPr lang="en-US" dirty="0"/>
          </a:p>
          <a:p>
            <a:r>
              <a:rPr lang="en-US" dirty="0"/>
              <a:t>Letters of Reference-Perspective of an advisor of successful NSF GRFP applicants </a:t>
            </a:r>
          </a:p>
          <a:p>
            <a:endParaRPr lang="en-US" dirty="0"/>
          </a:p>
          <a:p>
            <a:r>
              <a:rPr lang="en-US" dirty="0"/>
              <a:t>Questions and comments </a:t>
            </a:r>
          </a:p>
        </p:txBody>
      </p:sp>
    </p:spTree>
    <p:extLst>
      <p:ext uri="{BB962C8B-B14F-4D97-AF65-F5344CB8AC3E}">
        <p14:creationId xmlns:p14="http://schemas.microsoft.com/office/powerpoint/2010/main" val="3259269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8" y="1123837"/>
            <a:ext cx="3152433" cy="4601183"/>
          </a:xfrm>
        </p:spPr>
        <p:txBody>
          <a:bodyPr/>
          <a:lstStyle/>
          <a:p>
            <a:r>
              <a:rPr lang="en-US" dirty="0"/>
              <a:t>Office of National Scholarships and Fellowships (ONSF)-</a:t>
            </a:r>
            <a:br>
              <a:rPr lang="en-US" dirty="0"/>
            </a:br>
            <a:r>
              <a:rPr lang="en-US" dirty="0"/>
              <a:t>What we do	</a:t>
            </a:r>
          </a:p>
        </p:txBody>
      </p:sp>
      <p:sp>
        <p:nvSpPr>
          <p:cNvPr id="3" name="Content Placeholder 2"/>
          <p:cNvSpPr>
            <a:spLocks noGrp="1"/>
          </p:cNvSpPr>
          <p:nvPr>
            <p:ph idx="1"/>
          </p:nvPr>
        </p:nvSpPr>
        <p:spPr/>
        <p:txBody>
          <a:bodyPr/>
          <a:lstStyle/>
          <a:p>
            <a:r>
              <a:rPr lang="en-US" dirty="0"/>
              <a:t>Advises and mentors students at UConn who are competing for prestigious, nationally-competitive scholarships and fellowships</a:t>
            </a:r>
          </a:p>
          <a:p>
            <a:r>
              <a:rPr lang="en-US" dirty="0"/>
              <a:t> Open to all graduate and undergraduate students at the University, including students at the regional campuses.</a:t>
            </a:r>
          </a:p>
          <a:p>
            <a:r>
              <a:rPr lang="en-US" dirty="0"/>
              <a:t>National Fellowships Incentive Program</a:t>
            </a:r>
          </a:p>
          <a:p>
            <a:pPr lvl="1"/>
            <a:r>
              <a:rPr lang="en-US" dirty="0"/>
              <a:t>$750 (faculty incentive)</a:t>
            </a:r>
          </a:p>
          <a:p>
            <a:pPr lvl="1"/>
            <a:r>
              <a:rPr lang="en-US" dirty="0"/>
              <a:t>$250 (student incentive) </a:t>
            </a:r>
          </a:p>
        </p:txBody>
      </p:sp>
    </p:spTree>
    <p:extLst>
      <p:ext uri="{BB962C8B-B14F-4D97-AF65-F5344CB8AC3E}">
        <p14:creationId xmlns:p14="http://schemas.microsoft.com/office/powerpoint/2010/main" val="1109956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Reference Letter Guidelines</a:t>
            </a:r>
          </a:p>
        </p:txBody>
      </p:sp>
      <p:sp>
        <p:nvSpPr>
          <p:cNvPr id="3" name="Content Placeholder 2"/>
          <p:cNvSpPr>
            <a:spLocks noGrp="1"/>
          </p:cNvSpPr>
          <p:nvPr>
            <p:ph idx="1"/>
          </p:nvPr>
        </p:nvSpPr>
        <p:spPr/>
        <p:txBody>
          <a:bodyPr>
            <a:normAutofit/>
          </a:bodyPr>
          <a:lstStyle/>
          <a:p>
            <a:r>
              <a:rPr lang="en-US" dirty="0"/>
              <a:t>Applicants are required to provide the name and contact information for </a:t>
            </a:r>
            <a:r>
              <a:rPr lang="en-US" b="1" dirty="0"/>
              <a:t>three (3) reference writers</a:t>
            </a:r>
            <a:r>
              <a:rPr lang="en-US" dirty="0"/>
              <a:t>. </a:t>
            </a:r>
          </a:p>
          <a:p>
            <a:endParaRPr lang="en-US" dirty="0"/>
          </a:p>
          <a:p>
            <a:pPr lvl="1"/>
            <a:r>
              <a:rPr lang="en-US" dirty="0"/>
              <a:t> Up to five (5) potential reference letter writers can be provided.</a:t>
            </a:r>
          </a:p>
          <a:p>
            <a:pPr lvl="1"/>
            <a:endParaRPr lang="en-US" dirty="0"/>
          </a:p>
          <a:p>
            <a:pPr lvl="1"/>
            <a:r>
              <a:rPr lang="en-US" dirty="0"/>
              <a:t> Two reference letters from non-family members must be received by the reference letter deadline for an application to be reviewed.</a:t>
            </a:r>
          </a:p>
          <a:p>
            <a:pPr lvl="1"/>
            <a:endParaRPr lang="en-US" dirty="0"/>
          </a:p>
          <a:p>
            <a:pPr lvl="1"/>
            <a:r>
              <a:rPr lang="en-US" dirty="0"/>
              <a:t> If fewer than two reference letters (one or none) are received by the reference letter deadline, the application will not be reviewed.</a:t>
            </a:r>
          </a:p>
          <a:p>
            <a:pPr marL="457200" lvl="1" indent="0">
              <a:buNone/>
            </a:pPr>
            <a:endParaRPr lang="en-US" dirty="0"/>
          </a:p>
        </p:txBody>
      </p:sp>
    </p:spTree>
    <p:extLst>
      <p:ext uri="{BB962C8B-B14F-4D97-AF65-F5344CB8AC3E}">
        <p14:creationId xmlns:p14="http://schemas.microsoft.com/office/powerpoint/2010/main" val="1980399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23341" y="991489"/>
            <a:ext cx="7315200" cy="5120640"/>
          </a:xfrm>
        </p:spPr>
        <p:txBody>
          <a:bodyPr>
            <a:normAutofit fontScale="92500" lnSpcReduction="10000"/>
          </a:bodyPr>
          <a:lstStyle/>
          <a:p>
            <a:r>
              <a:rPr lang="en-US" dirty="0"/>
              <a:t>All reference letters must be received in the GRFP Application Module by 5:00 p.m. ET (Eastern Time) on the letter submission deadline date (October 29, 2021) </a:t>
            </a:r>
          </a:p>
          <a:p>
            <a:r>
              <a:rPr lang="en-US" dirty="0"/>
              <a:t>No exceptions to the reference letter submission deadline will be granted. </a:t>
            </a:r>
          </a:p>
          <a:p>
            <a:r>
              <a:rPr lang="en-US" dirty="0"/>
              <a:t>The GRFP Application Module allows applicants to request up to five (5) reference letters and to rank those reference letters in order of preference for review.</a:t>
            </a:r>
          </a:p>
          <a:p>
            <a:r>
              <a:rPr lang="en-US" dirty="0"/>
              <a:t> If more than three reference letters are received, the top three letters according to ranked preference will be considered for the application. </a:t>
            </a:r>
          </a:p>
          <a:p>
            <a:r>
              <a:rPr lang="en-US" dirty="0"/>
              <a:t>Reference writers will be notified by an email of the request to submit a letter of reference on behalf of an applicant. Reference writers will not be notified of the ranked preference for review provided by the applicant.</a:t>
            </a:r>
          </a:p>
          <a:p>
            <a:r>
              <a:rPr lang="en-US" dirty="0"/>
              <a:t>No letters will be accepted via email. </a:t>
            </a:r>
          </a:p>
          <a:p>
            <a:r>
              <a:rPr lang="en-US" dirty="0"/>
              <a:t>Letter writers will receive a confirmation email after successful upload via the GRFP Application Module.</a:t>
            </a:r>
          </a:p>
          <a:p>
            <a:endParaRPr lang="en-US" dirty="0"/>
          </a:p>
        </p:txBody>
      </p:sp>
      <p:sp>
        <p:nvSpPr>
          <p:cNvPr id="5" name="Title 1">
            <a:extLst>
              <a:ext uri="{FF2B5EF4-FFF2-40B4-BE49-F238E27FC236}">
                <a16:creationId xmlns:a16="http://schemas.microsoft.com/office/drawing/2014/main" id="{2DBE8B81-8DE7-8D2F-5627-0E456F6A1F0F}"/>
              </a:ext>
            </a:extLst>
          </p:cNvPr>
          <p:cNvSpPr txBox="1">
            <a:spLocks noGrp="1"/>
          </p:cNvSpPr>
          <p:nvPr>
            <p:ph type="title" idx="4294967295"/>
          </p:nvPr>
        </p:nvSpPr>
        <p:spPr>
          <a:xfrm>
            <a:off x="252919" y="1123837"/>
            <a:ext cx="2947482" cy="460118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0" i="0" u="none" strike="noStrike" kern="1200" cap="none" spc="-60" normalizeH="0" baseline="0" noProof="0" dirty="0">
                <a:ln>
                  <a:noFill/>
                </a:ln>
                <a:solidFill>
                  <a:srgbClr val="FFFFFF"/>
                </a:solidFill>
                <a:effectLst/>
                <a:uLnTx/>
                <a:uFillTx/>
                <a:latin typeface="+mj-lt"/>
                <a:ea typeface="+mj-ea"/>
                <a:cs typeface="+mj-cs"/>
              </a:rPr>
              <a:t>General Reference Letter Guidelines (cont.)</a:t>
            </a:r>
          </a:p>
        </p:txBody>
      </p:sp>
    </p:spTree>
    <p:extLst>
      <p:ext uri="{BB962C8B-B14F-4D97-AF65-F5344CB8AC3E}">
        <p14:creationId xmlns:p14="http://schemas.microsoft.com/office/powerpoint/2010/main" val="3068331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Reference Letter Guidelines </a:t>
            </a:r>
          </a:p>
        </p:txBody>
      </p:sp>
      <p:sp>
        <p:nvSpPr>
          <p:cNvPr id="3" name="Content Placeholder 2"/>
          <p:cNvSpPr>
            <a:spLocks noGrp="1"/>
          </p:cNvSpPr>
          <p:nvPr>
            <p:ph idx="1"/>
          </p:nvPr>
        </p:nvSpPr>
        <p:spPr/>
        <p:txBody>
          <a:bodyPr>
            <a:normAutofit/>
          </a:bodyPr>
          <a:lstStyle/>
          <a:p>
            <a:r>
              <a:rPr lang="en-US" dirty="0"/>
              <a:t>Applicant-nominated reference writers must upload their letters through the GRFP Application Module. Reference letter requirements include:</a:t>
            </a:r>
          </a:p>
          <a:p>
            <a:pPr lvl="1"/>
            <a:r>
              <a:rPr lang="en-US" dirty="0"/>
              <a:t>Institutional (or professional) letterhead, if available</a:t>
            </a:r>
          </a:p>
          <a:p>
            <a:pPr lvl="1"/>
            <a:r>
              <a:rPr lang="en-US" dirty="0"/>
              <a:t>Signed, including the name, professional title of the reference writer, department, and institution</a:t>
            </a:r>
          </a:p>
          <a:p>
            <a:pPr lvl="1"/>
            <a:r>
              <a:rPr lang="en-US" dirty="0"/>
              <a:t>Two (2) page limit (PDF file format)</a:t>
            </a:r>
          </a:p>
          <a:p>
            <a:pPr lvl="1"/>
            <a:r>
              <a:rPr lang="en-US" dirty="0"/>
              <a:t>Standard 8.5" x 11" page size</a:t>
            </a:r>
          </a:p>
          <a:p>
            <a:pPr lvl="1"/>
            <a:r>
              <a:rPr lang="en-US" dirty="0"/>
              <a:t>11-point or higher Times New Roman font and 1" margins on all sides</a:t>
            </a:r>
          </a:p>
          <a:p>
            <a:pPr lvl="1"/>
            <a:r>
              <a:rPr lang="en-US" dirty="0"/>
              <a:t>Single spaced using normal (100%) single-line spacing</a:t>
            </a:r>
          </a:p>
        </p:txBody>
      </p:sp>
    </p:spTree>
    <p:extLst>
      <p:ext uri="{BB962C8B-B14F-4D97-AF65-F5344CB8AC3E}">
        <p14:creationId xmlns:p14="http://schemas.microsoft.com/office/powerpoint/2010/main" val="1124470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8" y="1123837"/>
            <a:ext cx="3152433" cy="4601183"/>
          </a:xfrm>
        </p:spPr>
        <p:txBody>
          <a:bodyPr/>
          <a:lstStyle/>
          <a:p>
            <a:r>
              <a:rPr lang="en-US" dirty="0"/>
              <a:t>General Reference Letter Guidelines  </a:t>
            </a:r>
          </a:p>
        </p:txBody>
      </p:sp>
      <p:sp>
        <p:nvSpPr>
          <p:cNvPr id="3" name="Content Placeholder 2"/>
          <p:cNvSpPr>
            <a:spLocks noGrp="1"/>
          </p:cNvSpPr>
          <p:nvPr>
            <p:ph idx="1"/>
          </p:nvPr>
        </p:nvSpPr>
        <p:spPr/>
        <p:txBody>
          <a:bodyPr/>
          <a:lstStyle/>
          <a:p>
            <a:r>
              <a:rPr lang="en-US" dirty="0"/>
              <a:t>The reference letter should address the NSF Merit Review Criteria of Intellectual Merit and Broader Impacts. It should include details</a:t>
            </a:r>
          </a:p>
          <a:p>
            <a:pPr lvl="1"/>
            <a:r>
              <a:rPr lang="en-US" dirty="0"/>
              <a:t>explaining the nature of the relationship to the applicant (including research advisor role)</a:t>
            </a:r>
          </a:p>
          <a:p>
            <a:pPr lvl="1"/>
            <a:r>
              <a:rPr lang="en-US" dirty="0"/>
              <a:t>comments on the applicant's potential for contributing to a globally engaged United States science and engineering workforce</a:t>
            </a:r>
          </a:p>
          <a:p>
            <a:pPr lvl="1"/>
            <a:r>
              <a:rPr lang="en-US" dirty="0"/>
              <a:t>statements about the applicant's academic potential and prior research experiences</a:t>
            </a:r>
          </a:p>
          <a:p>
            <a:pPr lvl="1"/>
            <a:r>
              <a:rPr lang="en-US" dirty="0"/>
              <a:t>statements about the applicant's proposed research, and any other information to aid review panels in evaluating the application according to the NSF Merit Review Criteria.</a:t>
            </a:r>
          </a:p>
          <a:p>
            <a:pPr lvl="1"/>
            <a:r>
              <a:rPr lang="en-US" dirty="0"/>
              <a:t>Support the student, not just the project </a:t>
            </a:r>
          </a:p>
          <a:p>
            <a:endParaRPr lang="en-US" dirty="0"/>
          </a:p>
        </p:txBody>
      </p:sp>
    </p:spTree>
    <p:extLst>
      <p:ext uri="{BB962C8B-B14F-4D97-AF65-F5344CB8AC3E}">
        <p14:creationId xmlns:p14="http://schemas.microsoft.com/office/powerpoint/2010/main" val="3656110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Address Intellectual Merit </a:t>
            </a:r>
          </a:p>
        </p:txBody>
      </p:sp>
      <p:sp>
        <p:nvSpPr>
          <p:cNvPr id="3" name="Content Placeholder 2"/>
          <p:cNvSpPr>
            <a:spLocks noGrp="1"/>
          </p:cNvSpPr>
          <p:nvPr>
            <p:ph idx="1"/>
          </p:nvPr>
        </p:nvSpPr>
        <p:spPr/>
        <p:txBody>
          <a:bodyPr/>
          <a:lstStyle/>
          <a:p>
            <a:r>
              <a:rPr lang="en-US" dirty="0"/>
              <a:t>Strong grades, curricula, GRE scores</a:t>
            </a:r>
          </a:p>
          <a:p>
            <a:r>
              <a:rPr lang="en-US" dirty="0"/>
              <a:t>Awards &amp; honors</a:t>
            </a:r>
          </a:p>
          <a:p>
            <a:r>
              <a:rPr lang="en-US" dirty="0"/>
              <a:t>Publications &amp; presentations</a:t>
            </a:r>
          </a:p>
          <a:p>
            <a:r>
              <a:rPr lang="en-US" dirty="0"/>
              <a:t>Communication skills</a:t>
            </a:r>
          </a:p>
          <a:p>
            <a:r>
              <a:rPr lang="en-US" dirty="0"/>
              <a:t>Independence &amp; creativity</a:t>
            </a:r>
          </a:p>
          <a:p>
            <a:r>
              <a:rPr lang="en-US" dirty="0"/>
              <a:t>Significant research experience</a:t>
            </a:r>
          </a:p>
          <a:p>
            <a:pPr marL="0" indent="0">
              <a:buNone/>
            </a:pPr>
            <a:endParaRPr lang="en-US" dirty="0"/>
          </a:p>
        </p:txBody>
      </p:sp>
    </p:spTree>
    <p:extLst>
      <p:ext uri="{BB962C8B-B14F-4D97-AF65-F5344CB8AC3E}">
        <p14:creationId xmlns:p14="http://schemas.microsoft.com/office/powerpoint/2010/main" val="1217268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Address broader impacts </a:t>
            </a:r>
          </a:p>
        </p:txBody>
      </p:sp>
      <p:sp>
        <p:nvSpPr>
          <p:cNvPr id="3" name="Content Placeholder 2"/>
          <p:cNvSpPr>
            <a:spLocks noGrp="1"/>
          </p:cNvSpPr>
          <p:nvPr>
            <p:ph idx="1"/>
          </p:nvPr>
        </p:nvSpPr>
        <p:spPr>
          <a:xfrm>
            <a:off x="3858757" y="1123837"/>
            <a:ext cx="7315200" cy="5120640"/>
          </a:xfrm>
        </p:spPr>
        <p:txBody>
          <a:bodyPr/>
          <a:lstStyle/>
          <a:p>
            <a:r>
              <a:rPr lang="en-US" dirty="0"/>
              <a:t>Fostering diversity on all levels (across disciplines, gender, race, economical, </a:t>
            </a:r>
            <a:r>
              <a:rPr lang="en-US" dirty="0" err="1"/>
              <a:t>etc</a:t>
            </a:r>
            <a:r>
              <a:rPr lang="en-US" dirty="0"/>
              <a:t>)</a:t>
            </a:r>
          </a:p>
          <a:p>
            <a:r>
              <a:rPr lang="en-US" dirty="0"/>
              <a:t>Active community involvement</a:t>
            </a:r>
          </a:p>
          <a:p>
            <a:r>
              <a:rPr lang="en-US" dirty="0"/>
              <a:t>Involvement with underrepresented groups</a:t>
            </a:r>
          </a:p>
          <a:p>
            <a:r>
              <a:rPr lang="en-US" dirty="0"/>
              <a:t>Integration of research and education</a:t>
            </a:r>
          </a:p>
          <a:p>
            <a:r>
              <a:rPr lang="en-US" dirty="0"/>
              <a:t>Diversity of experience - includes international experience</a:t>
            </a:r>
          </a:p>
          <a:p>
            <a:endParaRPr lang="en-US" dirty="0"/>
          </a:p>
        </p:txBody>
      </p:sp>
    </p:spTree>
    <p:extLst>
      <p:ext uri="{BB962C8B-B14F-4D97-AF65-F5344CB8AC3E}">
        <p14:creationId xmlns:p14="http://schemas.microsoft.com/office/powerpoint/2010/main" val="3128468032"/>
      </p:ext>
    </p:extLst>
  </p:cSld>
  <p:clrMapOvr>
    <a:masterClrMapping/>
  </p:clrMapOvr>
</p:sld>
</file>

<file path=ppt/theme/theme1.xml><?xml version="1.0" encoding="utf-8"?>
<a:theme xmlns:a="http://schemas.openxmlformats.org/drawingml/2006/main" name="Frame">
  <a:themeElements>
    <a:clrScheme name="Fram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18A1B607-7BAE-46D6-8090-545AC7BDD739}"/>
    </a:ext>
  </a:extLst>
</a:theme>
</file>

<file path=ppt/theme/theme2.xml><?xml version="1.0" encoding="utf-8"?>
<a:theme xmlns:a="http://schemas.openxmlformats.org/drawingml/2006/main" name="white-bluebar-templat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Frame</Template>
  <TotalTime>259</TotalTime>
  <Words>966</Words>
  <Application>Microsoft Office PowerPoint</Application>
  <PresentationFormat>Widescreen</PresentationFormat>
  <Paragraphs>106</Paragraphs>
  <Slides>18</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Arial</vt:lpstr>
      <vt:lpstr>Calibri</vt:lpstr>
      <vt:lpstr>Corbel</vt:lpstr>
      <vt:lpstr>Wingdings 2</vt:lpstr>
      <vt:lpstr>Frame</vt:lpstr>
      <vt:lpstr>white-bluebar-template</vt:lpstr>
      <vt:lpstr>Writing effective letters for NSF GRFP applicants </vt:lpstr>
      <vt:lpstr>Overview</vt:lpstr>
      <vt:lpstr>Office of National Scholarships and Fellowships (ONSF)- What we do </vt:lpstr>
      <vt:lpstr>General Reference Letter Guidelines</vt:lpstr>
      <vt:lpstr>General Reference Letter Guidelines (cont.)</vt:lpstr>
      <vt:lpstr>General Reference Letter Guidelines </vt:lpstr>
      <vt:lpstr>General Reference Letter Guidelines  </vt:lpstr>
      <vt:lpstr>Address Intellectual Merit </vt:lpstr>
      <vt:lpstr>Address broader impacts </vt:lpstr>
      <vt:lpstr>Reviewers Perspective </vt:lpstr>
      <vt:lpstr>Bad letter example</vt:lpstr>
      <vt:lpstr>General Reference Letter Example 1:</vt:lpstr>
      <vt:lpstr>General Reference Letter Example 2:</vt:lpstr>
      <vt:lpstr>General Reference Letter Example 3:</vt:lpstr>
      <vt:lpstr>General Reference Letter Example 4:</vt:lpstr>
      <vt:lpstr>General Reference Letter Example 5:</vt:lpstr>
      <vt:lpstr>General Reference Letter Example 6:</vt:lpstr>
      <vt:lpstr>Upcoming Timely Topics Sessions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Grainger, Rowena</dc:creator>
  <cp:lastModifiedBy>Petsa, Megan</cp:lastModifiedBy>
  <cp:revision>14</cp:revision>
  <dcterms:created xsi:type="dcterms:W3CDTF">2021-09-16T17:06:51Z</dcterms:created>
  <dcterms:modified xsi:type="dcterms:W3CDTF">2023-02-24T20:16:18Z</dcterms:modified>
  <cp:contentStatus/>
</cp:coreProperties>
</file>