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42" r:id="rId2"/>
    <p:sldMasterId id="2147483855" r:id="rId3"/>
  </p:sldMasterIdLst>
  <p:notesMasterIdLst>
    <p:notesMasterId r:id="rId37"/>
  </p:notesMasterIdLst>
  <p:sldIdLst>
    <p:sldId id="330" r:id="rId4"/>
    <p:sldId id="328" r:id="rId5"/>
    <p:sldId id="257" r:id="rId6"/>
    <p:sldId id="258" r:id="rId7"/>
    <p:sldId id="259" r:id="rId8"/>
    <p:sldId id="261" r:id="rId9"/>
    <p:sldId id="262" r:id="rId10"/>
    <p:sldId id="322" r:id="rId11"/>
    <p:sldId id="331" r:id="rId12"/>
    <p:sldId id="321" r:id="rId13"/>
    <p:sldId id="333" r:id="rId14"/>
    <p:sldId id="302" r:id="rId15"/>
    <p:sldId id="334" r:id="rId16"/>
    <p:sldId id="291" r:id="rId17"/>
    <p:sldId id="326" r:id="rId18"/>
    <p:sldId id="340" r:id="rId19"/>
    <p:sldId id="341" r:id="rId20"/>
    <p:sldId id="327" r:id="rId21"/>
    <p:sldId id="344" r:id="rId22"/>
    <p:sldId id="343" r:id="rId23"/>
    <p:sldId id="342" r:id="rId24"/>
    <p:sldId id="323" r:id="rId25"/>
    <p:sldId id="324" r:id="rId26"/>
    <p:sldId id="265" r:id="rId27"/>
    <p:sldId id="306" r:id="rId28"/>
    <p:sldId id="337" r:id="rId29"/>
    <p:sldId id="338" r:id="rId30"/>
    <p:sldId id="339" r:id="rId31"/>
    <p:sldId id="345" r:id="rId32"/>
    <p:sldId id="346" r:id="rId33"/>
    <p:sldId id="347" r:id="rId34"/>
    <p:sldId id="348" r:id="rId35"/>
    <p:sldId id="31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94167-AFF4-4476-8007-8BA0B637F59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999B4-050F-4068-84DB-38A7EB38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4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655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through instructor’s personal example. Elicit suggestions from the class about consequences and alternative healthy behaviors. A goal here is to show that different people will have different healthy behaviors that they deem helpful and acceptable in a given situation. Acknowledge that the healthy behaviors might not feel as gratifying/rewarding as the target behavior, but that, in the long run, they have fewer negative consequences. 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there is time, ask for a student volunteer who might be willing to walk through the steps with the instructor in front of the class.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We will complete the worksheet in the following order</a:t>
            </a:r>
            <a:endParaRPr/>
          </a:p>
          <a:p>
            <a:pPr marL="457200" lvl="1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/>
              <a:t>1) Problem behavior     2) Trigger      3) Thoughts     4) Feelings     5) PB Consequences</a:t>
            </a:r>
            <a:endParaRPr/>
          </a:p>
          <a:p>
            <a:pPr marL="457200" lvl="1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/>
              <a:t>6) Healthy Behavior      7) HB Consequences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0888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through instructor’s personal example. Elicit suggestions from the class about consequences and alternative healthy behaviors. A goal here is to show that different people will have different healthy behaviors that they deem helpful and acceptable in a given situation. Acknowledge that the healthy behaviors might not feel as gratifying/rewarding as the target behavior, but that, in the long run, they have fewer negative consequences. 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there is time, ask for a student volunteer who might be willing to walk through the steps with the instructor in front of the class.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We will complete the worksheet in the following order</a:t>
            </a:r>
            <a:endParaRPr/>
          </a:p>
          <a:p>
            <a:pPr marL="457200" lvl="1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/>
              <a:t>1) Problem behavior     2) Trigger      3) Thoughts     4) Feelings     5) PB Consequences</a:t>
            </a:r>
            <a:endParaRPr/>
          </a:p>
          <a:p>
            <a:pPr marL="457200" lvl="1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/>
              <a:t>6) Healthy Behavior      7) HB Consequences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06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1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3025-195E-4344-99A1-46230249D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07CD8-1CF2-43DF-9503-60272555D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F2EA5-DBC0-4CF6-9CB5-974B6267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D8EA4-670A-448C-83A0-0B3E443F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98924-A534-4BD9-926D-0BACD3EE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1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8638-83EE-4919-B6A4-538ACCFC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03F9C-574E-4DAB-A43F-B36C5717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F86EE-24E1-4D5C-B96C-DA78C276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CA77-902B-4BED-B44E-50066605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1C864-CEE5-4F66-B83B-638EA4C3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3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D09D-7A07-4BCA-A8AA-040D56CD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CBBD9-7F85-4CE7-8840-D97B44C5B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FF8B3-F94B-404B-B10D-DAA50FEE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CAA43-D171-4831-98A3-D6D1F82B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83B6D-2C60-47DB-B250-E0E07012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5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88F6-CBCE-4ECD-AFBD-610A3551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D6DCB-EBCD-4010-A52C-010CA8E5B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D2068-C875-467F-A4D3-89B449332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B3916-AFD4-4993-97F0-30EB3B702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04725-4D25-4862-829B-D45DCA55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4E330-B3A5-414D-B15E-3080F8B9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62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7C02-ACEF-40AC-AEB0-B7D9A65E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8291C-697C-425A-BBAD-FC0C80B5E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F20BF-5AD0-4BDD-B47C-F7D5EC448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94142-1AC9-4082-B256-5A77359E8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CE84D-655E-43E3-B1F7-4F55DC0F7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2570-F84A-4204-8C92-E04FA87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BE14E-C48D-46DA-B87C-AC50B4B98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16CAB-AD22-418C-8ED8-FE452978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8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B560-843C-471F-83A3-81864B1D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BB473-91EE-42D3-B60E-E05FA3DF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F407E-4A3B-422B-A97E-2565478C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BF11F-E237-4375-AB0A-B9C12E4C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49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69C4C-C9AA-4BF1-A700-39766C39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CA753-E6CE-47CA-BC9B-8BC5D5E1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1B671-1524-435B-820A-6CD4100A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82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87D6-ACD8-4DAD-9DA2-F77ABA23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7936A-DC47-4706-8512-AF8BAEF49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2D816-61FC-49F6-AE5E-AFCCCC47C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4EC19-B70F-4FDF-9107-563B3A3D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2014D-4EB7-4622-BF15-7E6F0524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F6B55-45DC-4670-945B-3428E0A5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44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FCAC2-D88C-4D57-BFE7-463A4333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9AF16-08C2-4BBD-9E41-44F3B0303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3DED5-3FBC-4C84-9464-61769E27C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CCFE7-2C9A-4B51-805A-D119FA76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3D42-1A52-44D9-9C84-D059DDD3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85BC3-A3F7-4866-A6E0-4517B5EF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32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C65D-D870-4F50-B1BF-18EC42FD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2D886-4A5E-45C1-9ED0-F591CADB2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318F5-93AD-49A4-ABFB-C8DB993C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4A786-018D-4A61-B134-424CEA3B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73AE2-CBD9-49CC-91CC-3A3BC7EB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8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59037"/>
            <a:ext cx="5384800" cy="4525433"/>
          </a:xfrm>
        </p:spPr>
        <p:txBody>
          <a:bodyPr>
            <a:normAutofit/>
          </a:bodyPr>
          <a:lstStyle>
            <a:lvl1pPr>
              <a:defRPr sz="2667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59037"/>
            <a:ext cx="5384800" cy="4525433"/>
          </a:xfrm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74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AC464F-BD11-4896-8F12-735BEADCC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9416B-4BD1-4D5C-9DC8-8A1DED1FA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EE6DF-2314-4EF8-B8CA-7C643A59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B5FBF-9549-44D6-9533-645CAE91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5C0B1-57E9-49BF-A691-B3F32466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77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 &amp; Bulle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652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35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27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2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297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008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607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55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8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50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28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483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030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 &amp; Bulle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551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4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7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8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1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8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4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766" y="0"/>
            <a:ext cx="12237767" cy="1600200"/>
          </a:xfrm>
          <a:prstGeom prst="rect">
            <a:avLst/>
          </a:prstGeom>
          <a:solidFill>
            <a:srgbClr val="100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59037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CA21-89C5-A040-B01E-D208A7FA3D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609585" rtl="0" eaLnBrk="1" latinLnBrk="0" hangingPunct="1">
        <a:spcBef>
          <a:spcPct val="0"/>
        </a:spcBef>
        <a:buNone/>
        <a:defRPr sz="5867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151C14-BD4F-45DF-BD2E-B21DD58B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8D61C-5B6E-4EF6-B441-30221A6EE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B2223-DCA7-4F39-A926-057733E54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CA21-89C5-A040-B01E-D208A7FA3D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4077E-13AB-4A84-BFDB-C24922930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980A8-E4C4-4BC1-BF47-62802AB55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BB49F-BACF-4BAA-A136-EC41F2D8EB4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44EB8D-5563-4A46-B3AE-203B78AA0C2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33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sli.do/event/mn2m4bon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.uconn.edu/wp-content/uploads/sites/2114/2021/08/TGS-Timely-Topics-Fall-2021-1.pdf" TargetMode="External"/><Relationship Id="rId2" Type="http://schemas.openxmlformats.org/officeDocument/2006/relationships/hyperlink" Target="https://docs.google.com/forms/d/e/1FAIpQLSesDhJLgSD3dy6KcyI5ktE6PeR0BkD0U2JaMvKeknw6TghyYw/viewform?usp=sf_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.uconn.edu/wp-content/uploads/sites/2114/2021/08/TGS-Timely-Topics-Fall-2021-1.pdf" TargetMode="External"/><Relationship Id="rId2" Type="http://schemas.openxmlformats.org/officeDocument/2006/relationships/hyperlink" Target="https://docs.google.com/forms/d/e/1FAIpQLSf2bsr8u5yj6DOeZzhqOmu3qRBFD0DGdoNJ6LilVonY76L7-w/viewform?usp=sf_li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.uconn.edu/faculty-staff-resources/admissions-recruitment/" TargetMode="External"/><Relationship Id="rId2" Type="http://schemas.openxmlformats.org/officeDocument/2006/relationships/hyperlink" Target="https://connect.grad.uconn.edu/portal/user?tab=Homep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rackham.umich.edu%2Fdownloads%2Fhow-to-mentor-graduate-students.pdf&amp;data=04%7C01%7C%7Cdf498fec0d1d4df5e28c08d97c592e46%7C17f1a87e2a254eaab9df9d439034b080%7C0%7C0%7C637677544866974946%7CUnknown%7CTWFpbGZsb3d8eyJWIjoiMC4wLjAwMDAiLCJQIjoiV2luMzIiLCJBTiI6Ik1haWwiLCJXVCI6Mn0%3D%7C1000&amp;sdata=rT40qyOvOX1Gw%2Flq966Iadf%2Fpwt3J5ESle%2FF7xue9xk%3D&amp;reserved=0" TargetMode="External"/><Relationship Id="rId2" Type="http://schemas.openxmlformats.org/officeDocument/2006/relationships/hyperlink" Target="https://nam10.safelinks.protection.outlook.com/?url=https%3A%2F%2Fgrad.uconn.edu%2Ffaculty-staff-resources%2Fadvising-mentoring%2F&amp;data=04%7C01%7C%7Cdf498fec0d1d4df5e28c08d97c592e46%7C17f1a87e2a254eaab9df9d439034b080%7C0%7C0%7C637677544866964952%7CUnknown%7CTWFpbGZsb3d8eyJWIjoiMC4wLjAwMDAiLCJQIjoiV2luMzIiLCJBTiI6Ik1haWwiLCJXVCI6Mn0%3D%7C1000&amp;sdata=JvL1oWXoKVKtxHap0cHg245wo0fR2qZuiZqiO7QquBA%3D&amp;reserved=0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hared.ontariotechu.ca/shared/faculty/grad/assets/Publications/supervisor-student-conversation/supervisor_conversation_starters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A7B24-61A9-4413-9713-C1D876DB2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894" y="879083"/>
            <a:ext cx="4151306" cy="237451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Providing Timely Feedback*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68DE6-7A53-44B1-AB72-9E189906A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8341" y="3441075"/>
            <a:ext cx="5534056" cy="1606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Carl Lejuez</a:t>
            </a:r>
          </a:p>
          <a:p>
            <a:pPr>
              <a:spcBef>
                <a:spcPts val="0"/>
              </a:spcBef>
            </a:pPr>
            <a:r>
              <a:rPr lang="en-US" dirty="0"/>
              <a:t>Provost and </a:t>
            </a:r>
          </a:p>
          <a:p>
            <a:pPr>
              <a:spcBef>
                <a:spcPts val="0"/>
              </a:spcBef>
            </a:pPr>
            <a:r>
              <a:rPr lang="en-US" dirty="0"/>
              <a:t>Professor, Psychological Sciences</a:t>
            </a:r>
          </a:p>
          <a:p>
            <a:pPr>
              <a:spcBef>
                <a:spcPts val="0"/>
              </a:spcBef>
            </a:pPr>
            <a:r>
              <a:rPr lang="en-US" dirty="0"/>
              <a:t>University of Connecticut</a:t>
            </a:r>
          </a:p>
          <a:p>
            <a:endParaRPr lang="en-US" sz="2000" dirty="0"/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570B0788-66D8-46D4-B14B-2D3D4651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79869" y="805583"/>
            <a:ext cx="4660762" cy="466076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E6EFCA3-1B2C-42F9-9B9F-C69E1FD03350}"/>
              </a:ext>
            </a:extLst>
          </p:cNvPr>
          <p:cNvSpPr txBox="1"/>
          <p:nvPr/>
        </p:nvSpPr>
        <p:spPr>
          <a:xfrm>
            <a:off x="171974" y="5507353"/>
            <a:ext cx="971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*Part of the Timely Topics Series from the UConn Graduate School</a:t>
            </a:r>
          </a:p>
        </p:txBody>
      </p:sp>
    </p:spTree>
    <p:extLst>
      <p:ext uri="{BB962C8B-B14F-4D97-AF65-F5344CB8AC3E}">
        <p14:creationId xmlns:p14="http://schemas.microsoft.com/office/powerpoint/2010/main" val="3316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295F9-5301-48AB-BF2C-9CD9ADCF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924" y="446663"/>
            <a:ext cx="1005572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  "/>
              </a:rPr>
              <a:t>B. Factors Impacting </a:t>
            </a:r>
            <a:br>
              <a:rPr lang="en-US" dirty="0">
                <a:solidFill>
                  <a:srgbClr val="FF0000"/>
                </a:solidFill>
                <a:latin typeface="Calibri  "/>
              </a:rPr>
            </a:br>
            <a:r>
              <a:rPr lang="en-US" dirty="0">
                <a:solidFill>
                  <a:srgbClr val="FF0000"/>
                </a:solidFill>
                <a:latin typeface="Calibri  "/>
              </a:rPr>
              <a:t>Willingness/Ability to Take/Give Feedback?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7DCA7-EBE4-413B-8E57-CEB376435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218888"/>
            <a:ext cx="10572605" cy="44209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Understand/acknowledge intersectional identities may bring differential biases, discomfort, and misunderstandings</a:t>
            </a:r>
          </a:p>
          <a:p>
            <a:pPr marL="0" indent="0">
              <a:buNone/>
            </a:pPr>
            <a:endParaRPr lang="en-US" sz="15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Understand/acknowledge the key power dynamics at work</a:t>
            </a:r>
          </a:p>
          <a:p>
            <a:endParaRPr lang="en-US" sz="15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Be sure to consider why you may be resistant to giving feedback or the student is resistant to taking feedback</a:t>
            </a:r>
          </a:p>
          <a:p>
            <a:pPr lvl="1">
              <a:buFontTx/>
              <a:buChar char="-"/>
            </a:pP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Stages of Change</a:t>
            </a:r>
          </a:p>
          <a:p>
            <a:pPr lvl="1">
              <a:buFontTx/>
              <a:buChar char="-"/>
            </a:pP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Functional Analysis</a:t>
            </a:r>
          </a:p>
        </p:txBody>
      </p:sp>
    </p:spTree>
    <p:extLst>
      <p:ext uri="{BB962C8B-B14F-4D97-AF65-F5344CB8AC3E}">
        <p14:creationId xmlns:p14="http://schemas.microsoft.com/office/powerpoint/2010/main" val="224835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D49EA5-09E6-487F-8EB6-2C3A82744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393700"/>
            <a:ext cx="9702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0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640" y="46139"/>
            <a:ext cx="7411674" cy="666085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5"/>
          <p:cNvSpPr txBox="1"/>
          <p:nvPr/>
        </p:nvSpPr>
        <p:spPr>
          <a:xfrm>
            <a:off x="0" y="173357"/>
            <a:ext cx="434969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Stages of Change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5226DE-1694-4D11-8CB2-DC9FBDD1697A}"/>
              </a:ext>
            </a:extLst>
          </p:cNvPr>
          <p:cNvSpPr txBox="1"/>
          <p:nvPr/>
        </p:nvSpPr>
        <p:spPr>
          <a:xfrm>
            <a:off x="320879" y="1052332"/>
            <a:ext cx="37079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revisit the stages of change model from my previous Timely Topics presentation (don’t worry if you missed that)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you where you want to be with your timely feedback to students?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your students where you want them to be with their acceptance of timely feedback?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640" y="46139"/>
            <a:ext cx="7411674" cy="666085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5"/>
          <p:cNvSpPr txBox="1"/>
          <p:nvPr/>
        </p:nvSpPr>
        <p:spPr>
          <a:xfrm>
            <a:off x="0" y="173357"/>
            <a:ext cx="434969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Stages of Change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5226DE-1694-4D11-8CB2-DC9FBDD1697A}"/>
              </a:ext>
            </a:extLst>
          </p:cNvPr>
          <p:cNvSpPr txBox="1"/>
          <p:nvPr/>
        </p:nvSpPr>
        <p:spPr>
          <a:xfrm>
            <a:off x="320879" y="1052332"/>
            <a:ext cx="37079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revisit the stages of change model from my previous Timely Topics presentation (don’t worry if you missed that)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you where you want to be with your timely feedback to students?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your students where you want them to be with their acceptance of timely feedback?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Next, let’s revisit Why Worksheets (functional analysis) to try and understand why we (and our students) may not be where we want them to be?</a:t>
            </a:r>
          </a:p>
        </p:txBody>
      </p:sp>
    </p:spTree>
    <p:extLst>
      <p:ext uri="{BB962C8B-B14F-4D97-AF65-F5344CB8AC3E}">
        <p14:creationId xmlns:p14="http://schemas.microsoft.com/office/powerpoint/2010/main" val="72894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" name="Google Shape;301;p43"/>
          <p:cNvGraphicFramePr/>
          <p:nvPr>
            <p:extLst>
              <p:ext uri="{D42A27DB-BD31-4B8C-83A1-F6EECF244321}">
                <p14:modId xmlns:p14="http://schemas.microsoft.com/office/powerpoint/2010/main" val="183457794"/>
              </p:ext>
            </p:extLst>
          </p:nvPr>
        </p:nvGraphicFramePr>
        <p:xfrm>
          <a:off x="815995" y="610974"/>
          <a:ext cx="10110475" cy="60245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85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Trigger (2)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1" i="0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Current: Fast approaching deadline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Recent: Not getting enough sleep and being pulled in too many directions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Early: Early life criticism that leads one to doubt their own ideas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Thoughts (3a)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My only chance to pass is to use others’ ideas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I’m not really plagiarizing if I change some of the words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Feelings (3b)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1" i="0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Fear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Overwhelmed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Tired</a:t>
                      </a:r>
                      <a:endParaRPr dirty="0"/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0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1300" b="1" i="0" u="sng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Problem Behavior (1) (START HERE!)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6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Unsatisfactory academic work:</a:t>
                      </a:r>
                    </a:p>
                    <a:p>
                      <a:pPr marL="5143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Tx/>
                        <a:buChar char="-"/>
                      </a:pPr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Not citing larger literature</a:t>
                      </a:r>
                    </a:p>
                    <a:p>
                      <a:pPr marL="5143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Tx/>
                        <a:buChar char="-"/>
                      </a:pPr>
                      <a:r>
                        <a:rPr lang="en-US" sz="13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  <a:sym typeface="Calibri"/>
                        </a:rPr>
                        <a:t>Plagiarizing</a:t>
                      </a:r>
                      <a:endParaRPr lang="en-US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Arial"/>
                        <a:buChar char="•"/>
                      </a:pPr>
                      <a:endParaRPr lang="en-US" sz="600" b="0" i="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Poor interpersonal Interactions:</a:t>
                      </a:r>
                    </a:p>
                    <a:p>
                      <a:pPr marL="5143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Tx/>
                        <a:buChar char="-"/>
                      </a:pPr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Showing up unprepared for discussions</a:t>
                      </a:r>
                    </a:p>
                    <a:p>
                      <a:pPr marL="5143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Tx/>
                        <a:buChar char="-"/>
                      </a:pPr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Creating un-inclusive environment </a:t>
                      </a:r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Problem Behavior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Consequences (4a)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 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Meet the deadline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plagiarism is undetected, the odds of it being viewed as satisfactory may be higher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Problem Behavior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 Consequence (4b)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1" i="0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All the long-term consequences of “getting caught”</a:t>
                      </a:r>
                      <a:endParaRPr dirty="0"/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5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Alternative Approach (5)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 work earlier and rely only on own ideas</a:t>
                      </a:r>
                      <a:endParaRPr sz="1300" b="1" i="0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Healthy Behavior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Consequences (6a)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 </a:t>
                      </a: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likely to be guilty of plagiarizing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Healthy Behavior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 Consequence (6b)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1" i="0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ideas may not be “good enough”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dirty="0"/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5674D49-C459-4419-B0D4-B1898AB233EF}"/>
              </a:ext>
            </a:extLst>
          </p:cNvPr>
          <p:cNvSpPr txBox="1"/>
          <p:nvPr/>
        </p:nvSpPr>
        <p:spPr>
          <a:xfrm>
            <a:off x="683704" y="134222"/>
            <a:ext cx="1053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Why Worksheet to Understand a Student’s Struggle in Taking Effective Timely Feedback</a:t>
            </a:r>
          </a:p>
        </p:txBody>
      </p:sp>
    </p:spTree>
    <p:extLst>
      <p:ext uri="{BB962C8B-B14F-4D97-AF65-F5344CB8AC3E}">
        <p14:creationId xmlns:p14="http://schemas.microsoft.com/office/powerpoint/2010/main" val="60441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" name="Google Shape;301;p43"/>
          <p:cNvGraphicFramePr/>
          <p:nvPr>
            <p:extLst>
              <p:ext uri="{D42A27DB-BD31-4B8C-83A1-F6EECF244321}">
                <p14:modId xmlns:p14="http://schemas.microsoft.com/office/powerpoint/2010/main" val="2506536375"/>
              </p:ext>
            </p:extLst>
          </p:nvPr>
        </p:nvGraphicFramePr>
        <p:xfrm>
          <a:off x="815995" y="602586"/>
          <a:ext cx="10110475" cy="59432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85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Trigger (2)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1" i="0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Current: Other demands on your time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Recent: Not enough sleep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Early: Parents punished any efforts to provide feedback to them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Thoughts (3a)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was a good meeting and I don’t want to spoil it by being negative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literally have no idea how to provide feedback in a way that will be useful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I’m worried I will not be able to keep my cool when giving feedback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Feelings (3b)</a:t>
                      </a:r>
                      <a:endParaRPr lang="en-US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lang="en-US" sz="1300" b="1" i="0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Exhausted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Anxiety about how it will be received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Guilt regarding any of our own shortcomings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dirty="0"/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4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1300" b="1" i="0" u="sng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Problem Behavior (1) (START HERE!)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6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Arial"/>
                        <a:buNone/>
                      </a:pPr>
                      <a:endParaRPr lang="en-US" sz="600" b="0" i="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Feedback is harsh and inconsistent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Feedback includes labeling and is often done in public settings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Absence of timely feedback</a:t>
                      </a:r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Problem Behavior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Consequences (4a)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 </a:t>
                      </a: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stick to good things in the meeting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avoid the potential of making the situation worse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Problem Behavior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 Consequence (4b)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1" i="0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The issues may get worse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I will know I didn’t do the right thing for the student</a:t>
                      </a:r>
                      <a:endParaRPr dirty="0"/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5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Alternative Approach (5)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Try to provide regular positive feedback and consider at each scheduled meeting if there is useful critical feedback I can provide</a:t>
                      </a:r>
                      <a:endParaRPr sz="1300" b="1" i="0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Healthy Behavior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Consequences (6a)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 </a:t>
                      </a: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am supporting my student 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will be doing something that is hard for me but important for my growth as a mentor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Healthy Behavior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1" i="0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 Consequence (6b)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entury Schoolbook"/>
                        <a:buNone/>
                      </a:pPr>
                      <a:endParaRPr sz="1300" b="1" i="0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will take a lot of effort and it could go wrong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endParaRPr dirty="0"/>
                    </a:p>
                  </a:txBody>
                  <a:tcPr marL="36525" marR="365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5674D49-C459-4419-B0D4-B1898AB233EF}"/>
              </a:ext>
            </a:extLst>
          </p:cNvPr>
          <p:cNvSpPr txBox="1"/>
          <p:nvPr/>
        </p:nvSpPr>
        <p:spPr>
          <a:xfrm>
            <a:off x="683704" y="121640"/>
            <a:ext cx="1053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Why Worksheet to Understand a Mentor’s Struggle in Giving Effective Timely Feedback</a:t>
            </a:r>
          </a:p>
        </p:txBody>
      </p:sp>
    </p:spTree>
    <p:extLst>
      <p:ext uri="{BB962C8B-B14F-4D97-AF65-F5344CB8AC3E}">
        <p14:creationId xmlns:p14="http://schemas.microsoft.com/office/powerpoint/2010/main" val="2114338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58A86-7621-4305-B572-E9F5FAAD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396" y="348143"/>
            <a:ext cx="10055721" cy="132556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  "/>
              </a:rPr>
              <a:t>Sli.do Questions </a:t>
            </a:r>
            <a:r>
              <a:rPr lang="en-US" dirty="0"/>
              <a:t>#676971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  <a:latin typeface="Calibri  "/>
                <a:hlinkClick r:id="rId2"/>
              </a:rPr>
              <a:t>https://app.sli.do/event/mn2m4bon</a:t>
            </a:r>
            <a:r>
              <a:rPr lang="en-US" dirty="0">
                <a:solidFill>
                  <a:srgbClr val="FF0000"/>
                </a:solidFill>
                <a:latin typeface="Calibri  "/>
              </a:rPr>
              <a:t/>
            </a:r>
            <a:br>
              <a:rPr lang="en-US" dirty="0">
                <a:solidFill>
                  <a:srgbClr val="FF0000"/>
                </a:solidFill>
                <a:latin typeface="Calibri  "/>
              </a:rPr>
            </a:br>
            <a:r>
              <a:rPr lang="en-US" dirty="0">
                <a:solidFill>
                  <a:srgbClr val="FF0000"/>
                </a:solidFill>
                <a:latin typeface="Calibri  "/>
              </a:rPr>
              <a:t/>
            </a:r>
            <a:br>
              <a:rPr lang="en-US" dirty="0">
                <a:solidFill>
                  <a:srgbClr val="FF0000"/>
                </a:solidFill>
                <a:latin typeface="Calibri  "/>
              </a:rPr>
            </a:br>
            <a:r>
              <a:rPr lang="en-US" dirty="0">
                <a:solidFill>
                  <a:srgbClr val="FF0000"/>
                </a:solidFill>
                <a:latin typeface="Calibri  "/>
              </a:rPr>
              <a:t/>
            </a:r>
            <a:br>
              <a:rPr lang="en-US" dirty="0">
                <a:solidFill>
                  <a:srgbClr val="FF0000"/>
                </a:solidFill>
                <a:latin typeface="Calibri  "/>
              </a:rPr>
            </a:br>
            <a:r>
              <a:rPr lang="en-US" dirty="0">
                <a:solidFill>
                  <a:srgbClr val="FF0000"/>
                </a:solidFill>
                <a:latin typeface="Calibri  "/>
              </a:rPr>
              <a:t/>
            </a:r>
            <a:br>
              <a:rPr lang="en-US" dirty="0">
                <a:solidFill>
                  <a:srgbClr val="FF0000"/>
                </a:solidFill>
                <a:latin typeface="Calibri  "/>
              </a:rPr>
            </a:br>
            <a:endParaRPr lang="en-US" dirty="0">
              <a:solidFill>
                <a:srgbClr val="FF0000"/>
              </a:solidFill>
              <a:latin typeface="Calibri  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01030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8" y="331197"/>
            <a:ext cx="11058486" cy="734367"/>
          </a:xfrm>
        </p:spPr>
        <p:txBody>
          <a:bodyPr anchor="t">
            <a:noAutofit/>
          </a:bodyPr>
          <a:lstStyle/>
          <a:p>
            <a:pPr algn="ctr"/>
            <a:r>
              <a:rPr lang="en-US" sz="4200" dirty="0">
                <a:solidFill>
                  <a:srgbClr val="FF0000"/>
                </a:solidFill>
                <a:latin typeface="Calibri  "/>
              </a:rPr>
              <a:t>C. Examples of the Timely Feedback Process (1/5):</a:t>
            </a:r>
            <a:br>
              <a:rPr lang="en-US" sz="4200" dirty="0">
                <a:solidFill>
                  <a:srgbClr val="FF0000"/>
                </a:solidFill>
                <a:latin typeface="Calibri  "/>
              </a:rPr>
            </a:br>
            <a:r>
              <a:rPr lang="en-US" sz="4200" dirty="0">
                <a:solidFill>
                  <a:srgbClr val="FF0000"/>
                </a:solidFill>
                <a:latin typeface="Calibri  "/>
              </a:rPr>
              <a:t>Dream Scenario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ADAB-6464-4006-8CAA-5264D2B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986" y="1937857"/>
            <a:ext cx="10485583" cy="46979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Several timely notations of positive feedback are provided at ad-hoc times across multiple modalities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Often summarized at scheduled in-person 1:1 meeting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Several timely low stakes notations of an issue are provided in-person at a scheduled 1:1 meeting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Feedback is effectively provided and well-received with a jointly agreed-upon plan for remediation identified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Full remediation is made and documented in a scheduled 1:1 meeting with a follow-up email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Can be a valuable item to include in an annual review***</a:t>
            </a:r>
          </a:p>
          <a:p>
            <a:pPr lvl="1">
              <a:spcBef>
                <a:spcPts val="0"/>
              </a:spcBef>
              <a:buFontTx/>
              <a:buChar char="-"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50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72" y="331197"/>
            <a:ext cx="11054292" cy="734367"/>
          </a:xfrm>
        </p:spPr>
        <p:txBody>
          <a:bodyPr anchor="t">
            <a:noAutofit/>
          </a:bodyPr>
          <a:lstStyle/>
          <a:p>
            <a:pPr algn="ctr"/>
            <a:r>
              <a:rPr lang="en-US" sz="4200" dirty="0">
                <a:solidFill>
                  <a:srgbClr val="FF0000"/>
                </a:solidFill>
                <a:latin typeface="Calibri  "/>
              </a:rPr>
              <a:t>C. Examples of the Timely Feedback Process (2/5):</a:t>
            </a:r>
            <a:br>
              <a:rPr lang="en-US" sz="4200" dirty="0">
                <a:solidFill>
                  <a:srgbClr val="FF0000"/>
                </a:solidFill>
                <a:latin typeface="Calibri  "/>
              </a:rPr>
            </a:br>
            <a:r>
              <a:rPr lang="en-US" sz="4200" dirty="0">
                <a:solidFill>
                  <a:srgbClr val="FF0000"/>
                </a:solidFill>
                <a:latin typeface="Calibri  "/>
              </a:rPr>
              <a:t>Two Steps Forward, One Step Back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ADAB-6464-4006-8CAA-5264D2B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986" y="1812022"/>
            <a:ext cx="10695937" cy="4886587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Several timely notations of positive feedback are provided at ad-hoc times across multiple modalities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Often summarized at scheduled in-person 1:1 meeting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Several timely low stakes notations of an issue are provided in person at a scheduled 1:1 meeting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Feedback well received &amp; works to somewhat but doesn’t generalize to new situations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Future 1:1 meetings: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Identify positive gains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Feedback also provided on the need for the change to generalize, with future problem occurrences linked back to this feedback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Gains/struggles documented in writing and addressed in an annual review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29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72" y="331197"/>
            <a:ext cx="11054292" cy="734367"/>
          </a:xfrm>
        </p:spPr>
        <p:txBody>
          <a:bodyPr anchor="t">
            <a:noAutofit/>
          </a:bodyPr>
          <a:lstStyle/>
          <a:p>
            <a:pPr algn="ctr"/>
            <a:r>
              <a:rPr lang="en-US" sz="4200" dirty="0">
                <a:solidFill>
                  <a:srgbClr val="FF0000"/>
                </a:solidFill>
                <a:latin typeface="Calibri  "/>
              </a:rPr>
              <a:t>C. Examples of the Timely Feedback Process (3/5):</a:t>
            </a:r>
            <a:br>
              <a:rPr lang="en-US" sz="4200" dirty="0">
                <a:solidFill>
                  <a:srgbClr val="FF0000"/>
                </a:solidFill>
                <a:latin typeface="Calibri  "/>
              </a:rPr>
            </a:br>
            <a:r>
              <a:rPr lang="en-US" sz="4200" dirty="0">
                <a:solidFill>
                  <a:srgbClr val="FF0000"/>
                </a:solidFill>
                <a:latin typeface="Calibri  "/>
              </a:rPr>
              <a:t>Failure to Launch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ADAB-6464-4006-8CAA-5264D2B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986" y="1807828"/>
            <a:ext cx="10695937" cy="48865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Several timely low stakes notations of an issue are provided in person at a scheduled 1:1 meeting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Feedback is effectively provided, but poorly received to extent that no remediation planning is possible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Let student know you will revisit in a future meeting, giving opportunity to receive feedback more effectively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If a subsequent attempt is more effective, move on to remediation planning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If a subsequent attempt is less effective, consider ways to bring in a colleague for a subsequent meeting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Remaining issues should be documented in writing and addressed in further detail in an annual review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9755E-841B-4976-81F2-A5B44816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052" y="259729"/>
            <a:ext cx="10055721" cy="780508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  "/>
              </a:rPr>
              <a:t>Agenda for Today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9D60CF-EABC-4DC6-8323-AFE13F08C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62542"/>
            <a:ext cx="10635522" cy="544026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Key Features of Feedback</a:t>
            </a:r>
          </a:p>
          <a:p>
            <a:pPr marL="514350" indent="-514350">
              <a:buAutoNum type="alphaUcPeriod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Factors Impacting Willingness/Ability to Take/Give Feedback</a:t>
            </a:r>
          </a:p>
          <a:p>
            <a:pPr marL="514350" indent="-514350">
              <a:buAutoNum type="alphaUcPeriod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Examples of the Timely Feedback Process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Gray Area Questions (Break Out Groups)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Domains Checklist for Expectation Setting and Timely Feedback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Resources if You are Stuck</a:t>
            </a:r>
          </a:p>
          <a:p>
            <a:pPr marL="514350" indent="-514350">
              <a:buAutoNum type="arabicPeriod"/>
            </a:pPr>
            <a:endParaRPr lang="en-US" sz="1800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chemeClr val="tx1">
                    <a:alpha val="60000"/>
                  </a:schemeClr>
                </a:solidFill>
              </a:rPr>
              <a:t>Today’s material:</a:t>
            </a:r>
          </a:p>
          <a:p>
            <a:r>
              <a:rPr lang="en-US" sz="2200" dirty="0">
                <a:solidFill>
                  <a:schemeClr val="tx1">
                    <a:alpha val="60000"/>
                  </a:schemeClr>
                </a:solidFill>
              </a:rPr>
              <a:t>Focused on faculty/staff mentor and a graduate student completing a mentored milestone project</a:t>
            </a:r>
          </a:p>
          <a:p>
            <a:r>
              <a:rPr lang="en-US" sz="2200" dirty="0">
                <a:solidFill>
                  <a:schemeClr val="tx1">
                    <a:alpha val="60000"/>
                  </a:schemeClr>
                </a:solidFill>
              </a:rPr>
              <a:t>Is focused on the graduate student in the role of a </a:t>
            </a:r>
            <a:r>
              <a:rPr lang="en-US" sz="2200" b="1" i="1" dirty="0">
                <a:solidFill>
                  <a:schemeClr val="tx1">
                    <a:alpha val="60000"/>
                  </a:schemeClr>
                </a:solidFill>
              </a:rPr>
              <a:t>graduate student</a:t>
            </a:r>
            <a:r>
              <a:rPr lang="en-US" sz="2200" dirty="0">
                <a:solidFill>
                  <a:schemeClr val="tx1">
                    <a:alpha val="60000"/>
                  </a:schemeClr>
                </a:solidFill>
              </a:rPr>
              <a:t>, in the context of their: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research (scholarship, creative work/performance, lab work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etc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);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clinical, service, and other disciplinary-relevant activities; and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other daily interactions with their research group as well as with other faculty, staff, and students.</a:t>
            </a:r>
          </a:p>
          <a:p>
            <a:r>
              <a:rPr lang="en-US" sz="2200" dirty="0">
                <a:solidFill>
                  <a:schemeClr val="tx1">
                    <a:alpha val="60000"/>
                  </a:schemeClr>
                </a:solidFill>
              </a:rPr>
              <a:t>Does not directly address instructional duties as part of a GTA assignment</a:t>
            </a:r>
          </a:p>
          <a:p>
            <a:pPr lvl="1">
              <a:buFontTx/>
              <a:buChar char="-"/>
            </a:pPr>
            <a:endParaRPr lang="en-US" sz="700" dirty="0">
              <a:solidFill>
                <a:schemeClr val="tx1">
                  <a:alpha val="60000"/>
                </a:schemeClr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74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72" y="452837"/>
            <a:ext cx="11054292" cy="734367"/>
          </a:xfrm>
        </p:spPr>
        <p:txBody>
          <a:bodyPr anchor="t">
            <a:noAutofit/>
          </a:bodyPr>
          <a:lstStyle/>
          <a:p>
            <a:pPr algn="ctr"/>
            <a:r>
              <a:rPr lang="en-US" sz="4200" dirty="0">
                <a:solidFill>
                  <a:srgbClr val="FF0000"/>
                </a:solidFill>
                <a:latin typeface="Calibri  "/>
              </a:rPr>
              <a:t>C. Examples of the Timely Feedback Process (4/5):</a:t>
            </a:r>
            <a:br>
              <a:rPr lang="en-US" sz="4200" dirty="0">
                <a:solidFill>
                  <a:srgbClr val="FF0000"/>
                </a:solidFill>
                <a:latin typeface="Calibri  "/>
              </a:rPr>
            </a:br>
            <a:r>
              <a:rPr lang="en-US" sz="4200" dirty="0">
                <a:solidFill>
                  <a:srgbClr val="FF0000"/>
                </a:solidFill>
                <a:latin typeface="Calibri  "/>
              </a:rPr>
              <a:t>Lemonade from Lemons</a:t>
            </a:r>
            <a:br>
              <a:rPr lang="en-US" sz="4200" dirty="0">
                <a:solidFill>
                  <a:srgbClr val="FF0000"/>
                </a:solidFill>
                <a:latin typeface="Calibri  "/>
              </a:rPr>
            </a:br>
            <a:endParaRPr lang="en-US" sz="4200" dirty="0">
              <a:solidFill>
                <a:srgbClr val="FF0000"/>
              </a:solidFill>
              <a:latin typeface="Calibri  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ADAB-6464-4006-8CAA-5264D2B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986" y="2017552"/>
            <a:ext cx="10695937" cy="46768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Feedback about an issue for the 1</a:t>
            </a:r>
            <a:r>
              <a:rPr lang="en-US" sz="3200" baseline="30000" dirty="0">
                <a:solidFill>
                  <a:schemeClr val="tx1">
                    <a:alpha val="60000"/>
                  </a:schemeClr>
                </a:solidFill>
              </a:rPr>
              <a:t>st</a:t>
            </a: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 time provided in a late-night email or impromptu visit to a student’s office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Feedback is poorly provided, but somehow well-received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Full remediation made, documented in a scheduled 1:1 meeting with follow-up email; documented in annual review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Despite positive results, mentor showed mistakes (results don’t excuse inexcusable behavior especially if we consider the desynchrony across performance and well-being)</a:t>
            </a:r>
            <a:endParaRPr lang="en-US" b="1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70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72" y="335391"/>
            <a:ext cx="11054292" cy="734367"/>
          </a:xfrm>
        </p:spPr>
        <p:txBody>
          <a:bodyPr anchor="t">
            <a:noAutofit/>
          </a:bodyPr>
          <a:lstStyle/>
          <a:p>
            <a:pPr algn="ctr"/>
            <a:r>
              <a:rPr lang="en-US" sz="4200" dirty="0">
                <a:solidFill>
                  <a:srgbClr val="FF0000"/>
                </a:solidFill>
                <a:latin typeface="Calibri  "/>
              </a:rPr>
              <a:t>C. Examples of the Timely Feedback Process (5/5):</a:t>
            </a:r>
            <a:br>
              <a:rPr lang="en-US" sz="4200" dirty="0">
                <a:solidFill>
                  <a:srgbClr val="FF0000"/>
                </a:solidFill>
                <a:latin typeface="Calibri  "/>
              </a:rPr>
            </a:br>
            <a:r>
              <a:rPr lang="en-US" sz="4200" dirty="0">
                <a:solidFill>
                  <a:srgbClr val="FF0000"/>
                </a:solidFill>
                <a:latin typeface="Calibri  "/>
              </a:rPr>
              <a:t>Garbage In / Garbage Out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ADAB-6464-4006-8CAA-5264D2B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986" y="2118220"/>
            <a:ext cx="10695937" cy="45761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Poor feedback is met with a defensive response </a:t>
            </a:r>
          </a:p>
          <a:p>
            <a:pPr>
              <a:spcBef>
                <a:spcPts val="0"/>
              </a:spcBef>
            </a:pPr>
            <a:endParaRPr lang="en-US" sz="36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Start over and prepare to re-administer the feedback potentially with a mutually-agreeable colleague present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83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Timely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Using Annual Reviews to Help Graduate Students Succeed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Wednesday, October 27, 2021 </a:t>
            </a:r>
          </a:p>
          <a:p>
            <a:pPr marL="0" indent="0">
              <a:buNone/>
            </a:pPr>
            <a:r>
              <a:rPr lang="en-US" sz="2400" dirty="0"/>
              <a:t>1pm-2pm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Register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View All Timely Topics Events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DF6D0-428F-43B6-A9D8-251165285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318" y="1659036"/>
            <a:ext cx="5474447" cy="49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60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Timely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Updating Your Catalog Copy and Using the GPAR System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Wednesday, November 10, 2021 </a:t>
            </a:r>
          </a:p>
          <a:p>
            <a:pPr marL="0" indent="0">
              <a:buNone/>
            </a:pPr>
            <a:r>
              <a:rPr lang="en-US" sz="2400" dirty="0"/>
              <a:t>11am-12pm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Register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View All Timely Topics Events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4C443-5393-4CDD-BDDD-7BE2CD795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4108034"/>
            <a:ext cx="5880189" cy="2181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4AD9BC-5985-438E-922E-0C40344E8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470" y="1659036"/>
            <a:ext cx="3831500" cy="23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89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GradSlate</a:t>
            </a:r>
            <a:r>
              <a:rPr lang="en-US" b="1" dirty="0"/>
              <a:t>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33" b="1" dirty="0" err="1"/>
              <a:t>GradSlate</a:t>
            </a:r>
            <a:r>
              <a:rPr lang="en-US" sz="2533" dirty="0"/>
              <a:t> is The Graduate School’s CRM and admissions software. Learn more about how your department can use it during this year’s </a:t>
            </a:r>
            <a:r>
              <a:rPr lang="en-US" sz="2533" dirty="0" err="1"/>
              <a:t>GradSlate</a:t>
            </a:r>
            <a:r>
              <a:rPr lang="en-US" sz="2533" dirty="0"/>
              <a:t> Training Series.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Register for </a:t>
            </a:r>
            <a:r>
              <a:rPr lang="en-US" sz="2400" dirty="0" err="1">
                <a:hlinkClick r:id="rId2"/>
              </a:rPr>
              <a:t>GradSlate</a:t>
            </a:r>
            <a:r>
              <a:rPr lang="en-US" sz="2400" dirty="0">
                <a:hlinkClick r:id="rId2"/>
              </a:rPr>
              <a:t> Trainings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Admissions and Recruitment Info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807FF-D009-4EC2-B1C9-4A57CCA3C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720" y="1659037"/>
            <a:ext cx="4663853" cy="47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3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1" y="488329"/>
            <a:ext cx="10055721" cy="822451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D. Gray Area Questions (1-3)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ADAB-6464-4006-8CAA-5264D2B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065" y="1656826"/>
            <a:ext cx="10681661" cy="50407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Should </a:t>
            </a:r>
            <a:r>
              <a:rPr lang="en-US" sz="3200" b="1" u="sng" dirty="0">
                <a:solidFill>
                  <a:schemeClr val="tx1">
                    <a:alpha val="60000"/>
                  </a:schemeClr>
                </a:solidFill>
              </a:rPr>
              <a:t>mentee preference</a:t>
            </a: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 impact the feedback process?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- 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Best-practice vs Stylistic?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To what extent do you find </a:t>
            </a:r>
            <a:r>
              <a:rPr lang="en-US" sz="3200" b="1" u="sng" dirty="0">
                <a:solidFill>
                  <a:schemeClr val="tx1">
                    <a:alpha val="60000"/>
                  </a:schemeClr>
                </a:solidFill>
              </a:rPr>
              <a:t>desynchrony</a:t>
            </a: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 among your:</a:t>
            </a:r>
          </a:p>
          <a:p>
            <a:pPr marL="914400" lvl="1" indent="-457200">
              <a:spcBef>
                <a:spcPts val="0"/>
              </a:spcBef>
              <a:buAutoNum type="alphaLcParenR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perception of a student’s progress</a:t>
            </a:r>
          </a:p>
          <a:p>
            <a:pPr marL="914400" lvl="1" indent="-457200">
              <a:spcBef>
                <a:spcPts val="0"/>
              </a:spcBef>
              <a:buAutoNum type="alphaLcParenR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the feedback you have provided to the student, and </a:t>
            </a:r>
          </a:p>
          <a:p>
            <a:pPr marL="914400" lvl="1" indent="-457200">
              <a:spcBef>
                <a:spcPts val="0"/>
              </a:spcBef>
              <a:buAutoNum type="alphaLcParenR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*grades* recorded and/or milestone progress?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What are the implications of a student </a:t>
            </a:r>
            <a:r>
              <a:rPr lang="en-US" sz="3200" b="1" u="sng" dirty="0">
                <a:solidFill>
                  <a:schemeClr val="tx1">
                    <a:alpha val="60000"/>
                  </a:schemeClr>
                </a:solidFill>
              </a:rPr>
              <a:t>failing milestones</a:t>
            </a: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? 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Can be part of a developmental process or always a last straw? 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Where do we believe the responsibility lies?</a:t>
            </a:r>
          </a:p>
          <a:p>
            <a:pPr lvl="1">
              <a:spcBef>
                <a:spcPts val="0"/>
              </a:spcBef>
              <a:buFontTx/>
              <a:buChar char="-"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2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US" sz="11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75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967" y="425412"/>
            <a:ext cx="10055721" cy="822451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D. Gray Area Questions (4-6)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ADAB-6464-4006-8CAA-5264D2B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871" y="1534135"/>
            <a:ext cx="10681661" cy="53563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2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In what ways do </a:t>
            </a:r>
            <a:r>
              <a:rPr lang="en-US" sz="3200" b="1" u="sng" dirty="0">
                <a:solidFill>
                  <a:schemeClr val="tx1">
                    <a:alpha val="60000"/>
                  </a:schemeClr>
                </a:solidFill>
              </a:rPr>
              <a:t>disciplinary differences</a:t>
            </a: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 impact best practices?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What are the relative benefits/drawbacks of </a:t>
            </a:r>
            <a:r>
              <a:rPr lang="en-US" sz="3200" b="1" u="sng" dirty="0">
                <a:solidFill>
                  <a:schemeClr val="tx1">
                    <a:alpha val="60000"/>
                  </a:schemeClr>
                </a:solidFill>
              </a:rPr>
              <a:t>in-person vs written feedback</a:t>
            </a: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How do you </a:t>
            </a:r>
            <a:r>
              <a:rPr lang="en-US" sz="3200" b="1" u="sng" dirty="0">
                <a:solidFill>
                  <a:schemeClr val="tx1">
                    <a:alpha val="60000"/>
                  </a:schemeClr>
                </a:solidFill>
              </a:rPr>
              <a:t>separate out duties</a:t>
            </a: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 under your supervision from other duties such as a GA?</a:t>
            </a:r>
          </a:p>
        </p:txBody>
      </p:sp>
    </p:spTree>
    <p:extLst>
      <p:ext uri="{BB962C8B-B14F-4D97-AF65-F5344CB8AC3E}">
        <p14:creationId xmlns:p14="http://schemas.microsoft.com/office/powerpoint/2010/main" val="1080773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052" y="366689"/>
            <a:ext cx="10055721" cy="822451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D. Gray Area Questions (7-9)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ADAB-6464-4006-8CAA-5264D2B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065" y="1489046"/>
            <a:ext cx="10681661" cy="52043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In what ways do your own </a:t>
            </a:r>
            <a:r>
              <a:rPr lang="en-US" sz="3200" b="1" u="sng" dirty="0">
                <a:solidFill>
                  <a:schemeClr val="tx1">
                    <a:alpha val="60000"/>
                  </a:schemeClr>
                </a:solidFill>
              </a:rPr>
              <a:t>mentoring shortcomings</a:t>
            </a: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 impact the feedback you provide to your mentees? 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alpha val="60000"/>
                  </a:schemeClr>
                </a:solidFill>
              </a:rPr>
              <a:t>Are you able to provide a student with corrective feedback when you haven’t gotten everything right yourself?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What do you do when a mentee chooses to </a:t>
            </a:r>
            <a:r>
              <a:rPr lang="en-US" sz="3200" b="1" u="sng" dirty="0">
                <a:solidFill>
                  <a:schemeClr val="tx1">
                    <a:alpha val="60000"/>
                  </a:schemeClr>
                </a:solidFill>
              </a:rPr>
              <a:t>ignore guidance</a:t>
            </a: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?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alpha val="60000"/>
                  </a:schemeClr>
                </a:solidFill>
              </a:rPr>
              <a:t>Infrequently and low stakes/stylistic cases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alpha val="60000"/>
                  </a:schemeClr>
                </a:solidFill>
              </a:rPr>
              <a:t>Frequently in significant and meaningful ways</a:t>
            </a:r>
          </a:p>
          <a:p>
            <a:pPr lvl="1">
              <a:spcBef>
                <a:spcPts val="0"/>
              </a:spcBef>
              <a:buFontTx/>
              <a:buChar char="-"/>
            </a:pPr>
            <a:endParaRPr lang="en-US" sz="28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What are the mentoring </a:t>
            </a:r>
            <a:r>
              <a:rPr lang="en-US" sz="3200" b="1" u="sng" dirty="0">
                <a:solidFill>
                  <a:schemeClr val="tx1">
                    <a:alpha val="60000"/>
                  </a:schemeClr>
                </a:solidFill>
              </a:rPr>
              <a:t>relationship limits</a:t>
            </a: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?</a:t>
            </a:r>
          </a:p>
          <a:p>
            <a:pPr lvl="1">
              <a:buFontTx/>
              <a:buChar char="-"/>
            </a:pPr>
            <a:r>
              <a:rPr lang="en-US" sz="2200" dirty="0"/>
              <a:t>Know when you need to step back (you can’t solve everything)</a:t>
            </a:r>
          </a:p>
          <a:p>
            <a:pPr lvl="1">
              <a:buFontTx/>
              <a:buChar char="-"/>
            </a:pPr>
            <a:r>
              <a:rPr lang="en-US" sz="2200" dirty="0"/>
              <a:t>Know when and how to establish boundaries (for own sake and for sake of mentee)</a:t>
            </a:r>
          </a:p>
          <a:p>
            <a:pPr lvl="1">
              <a:buFontTx/>
              <a:buChar char="-"/>
            </a:pPr>
            <a:r>
              <a:rPr lang="en-US" sz="2200" dirty="0"/>
              <a:t>Know when it’s time to refer the student to other support resources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US" sz="11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US" sz="11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1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504" y="1297867"/>
            <a:ext cx="10055721" cy="81825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900" dirty="0">
                <a:solidFill>
                  <a:srgbClr val="FF0000"/>
                </a:solidFill>
                <a:latin typeface="Calibri  "/>
              </a:rPr>
              <a:t>Breakout Conversations on </a:t>
            </a:r>
            <a:br>
              <a:rPr lang="en-US" sz="4900" dirty="0">
                <a:solidFill>
                  <a:srgbClr val="FF0000"/>
                </a:solidFill>
                <a:latin typeface="Calibri  "/>
              </a:rPr>
            </a:br>
            <a:r>
              <a:rPr lang="en-US" sz="4900" dirty="0">
                <a:solidFill>
                  <a:srgbClr val="FF0000"/>
                </a:solidFill>
                <a:latin typeface="Calibri  "/>
              </a:rPr>
              <a:t>Gray Area Topics</a:t>
            </a:r>
            <a:br>
              <a:rPr lang="en-US" sz="4900" dirty="0">
                <a:solidFill>
                  <a:srgbClr val="FF0000"/>
                </a:solidFill>
                <a:latin typeface="Calibri  "/>
              </a:rPr>
            </a:br>
            <a:r>
              <a:rPr lang="en-US" sz="4900" dirty="0">
                <a:solidFill>
                  <a:srgbClr val="FF0000"/>
                </a:solidFill>
                <a:latin typeface="Calibri  "/>
              </a:rPr>
              <a:t/>
            </a:r>
            <a:br>
              <a:rPr lang="en-US" sz="4900" dirty="0">
                <a:solidFill>
                  <a:srgbClr val="FF0000"/>
                </a:solidFill>
                <a:latin typeface="Calibri  "/>
              </a:rPr>
            </a:br>
            <a:r>
              <a:rPr lang="en-US" sz="4900" dirty="0">
                <a:solidFill>
                  <a:srgbClr val="FF0000"/>
                </a:solidFill>
                <a:latin typeface="Calibri  "/>
              </a:rPr>
              <a:t>Pick 1 and discuss for 10(</a:t>
            </a:r>
            <a:r>
              <a:rPr lang="en-US" sz="4900" dirty="0" err="1">
                <a:solidFill>
                  <a:srgbClr val="FF0000"/>
                </a:solidFill>
                <a:latin typeface="Calibri  "/>
              </a:rPr>
              <a:t>ish</a:t>
            </a:r>
            <a:r>
              <a:rPr lang="en-US" sz="4900" dirty="0">
                <a:solidFill>
                  <a:srgbClr val="FF0000"/>
                </a:solidFill>
                <a:latin typeface="Calibri  "/>
              </a:rPr>
              <a:t>) minutes</a:t>
            </a:r>
            <a:endParaRPr lang="en-US" dirty="0">
              <a:solidFill>
                <a:srgbClr val="FF0000"/>
              </a:solidFill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661204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533" y="312160"/>
            <a:ext cx="10055721" cy="81825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900" dirty="0">
                <a:solidFill>
                  <a:srgbClr val="FF0000"/>
                </a:solidFill>
                <a:latin typeface="Calibri  "/>
              </a:rPr>
              <a:t>E. Domains Checklist for </a:t>
            </a:r>
            <a:br>
              <a:rPr lang="en-US" sz="4900" dirty="0">
                <a:solidFill>
                  <a:srgbClr val="FF0000"/>
                </a:solidFill>
                <a:latin typeface="Calibri  "/>
              </a:rPr>
            </a:br>
            <a:r>
              <a:rPr lang="en-US" sz="4900" dirty="0">
                <a:solidFill>
                  <a:srgbClr val="FF0000"/>
                </a:solidFill>
                <a:latin typeface="Calibri  "/>
              </a:rPr>
              <a:t>Expectation Setting and Timely Feedback</a:t>
            </a:r>
            <a:r>
              <a:rPr lang="en-US" dirty="0">
                <a:solidFill>
                  <a:srgbClr val="FF0000"/>
                </a:solidFill>
                <a:latin typeface="Calibri  "/>
              </a:rPr>
              <a:t/>
            </a:r>
            <a:br>
              <a:rPr lang="en-US" dirty="0">
                <a:solidFill>
                  <a:srgbClr val="FF0000"/>
                </a:solidFill>
                <a:latin typeface="Calibri  "/>
              </a:rPr>
            </a:br>
            <a:endParaRPr lang="en-US" dirty="0">
              <a:solidFill>
                <a:srgbClr val="FF0000"/>
              </a:solidFill>
              <a:latin typeface="Calibri  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ADAB-6464-4006-8CAA-5264D2B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121" y="1967218"/>
            <a:ext cx="10778136" cy="47146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Communication and Professional Conduct</a:t>
            </a:r>
          </a:p>
          <a:p>
            <a:pPr marL="514350" indent="-514350">
              <a:buAutoNum type="arabicPeriod"/>
            </a:pPr>
            <a:endParaRPr lang="en-US" sz="3600" dirty="0">
              <a:solidFill>
                <a:schemeClr val="tx1">
                  <a:alpha val="6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Academic Development, Mentorship, and Training</a:t>
            </a:r>
          </a:p>
          <a:p>
            <a:pPr marL="514350" indent="-514350">
              <a:buAutoNum type="arabicPeriod"/>
            </a:pPr>
            <a:endParaRPr lang="en-US" sz="3600" dirty="0">
              <a:solidFill>
                <a:schemeClr val="tx1">
                  <a:alpha val="6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Authorship, Publication and Intellectual Property</a:t>
            </a:r>
          </a:p>
          <a:p>
            <a:pPr marL="0" indent="0">
              <a:buNone/>
            </a:pPr>
            <a:endParaRPr lang="en-US" sz="4000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*Adopted from Ontario Tech Office of Graduate and Postdoctoral Studies</a:t>
            </a:r>
          </a:p>
        </p:txBody>
      </p:sp>
    </p:spTree>
    <p:extLst>
      <p:ext uri="{BB962C8B-B14F-4D97-AF65-F5344CB8AC3E}">
        <p14:creationId xmlns:p14="http://schemas.microsoft.com/office/powerpoint/2010/main" val="113153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9755E-841B-4976-81F2-A5B44816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673" y="597221"/>
            <a:ext cx="10055721" cy="692422"/>
          </a:xfrm>
        </p:spPr>
        <p:txBody>
          <a:bodyPr anchor="t"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  "/>
              </a:rPr>
              <a:t>A. Key Features of Feedback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9DB99-36DF-4B08-85B6-741B9AEC4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15" y="2004969"/>
            <a:ext cx="10089112" cy="390959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Goal-referenced and Expectation Focused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Specific, Detailed, and Actionable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User Friendly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Timely, Consistent, Ongoing, and Updating</a:t>
            </a:r>
          </a:p>
        </p:txBody>
      </p:sp>
    </p:spTree>
    <p:extLst>
      <p:ext uri="{BB962C8B-B14F-4D97-AF65-F5344CB8AC3E}">
        <p14:creationId xmlns:p14="http://schemas.microsoft.com/office/powerpoint/2010/main" val="365744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560" y="314257"/>
            <a:ext cx="10603029" cy="784701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  "/>
              </a:rPr>
              <a:t>1. Communication and Professional Conduct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ADAB-6464-4006-8CAA-5264D2B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157681"/>
            <a:ext cx="10748773" cy="570031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Frequency of meetings to review research progress and relevant deadlines, in compliance with program policies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Supervision process (i.e. hands-on/hands-off, mentor/manager/colleague etc.), as well as expectations regarding the student’s office/lab/on-campus attendance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Arrangements to ensure the continuity of supervision during leaves or extended periods of absence 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Potential cultural factors that may influence the student's learning, research behavior and experience 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Frequency of advisory/supervisory committee meetings (for example, every term), and timing of progress reports and other material to be submitted in advance of scheduled meetings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Student’s awareness of policies, rules and regulations in effect at the university as well as any communications which may be directed to them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Supervisor’s required input when student makes important decisions about their course of study and research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Student’s timely discussion of any foreseen prolonged absence and timing/duration of holidays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Student’s participation in research seminars, training sessions and departmental/lab meetings that the supervisor deems relevant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Self-care*</a:t>
            </a:r>
            <a:endParaRPr lang="en-US" sz="14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US" sz="1400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93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929" y="326842"/>
            <a:ext cx="11023134" cy="763728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  "/>
              </a:rPr>
              <a:t>2. Academic Development, Mentorship, &amp; Training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ADAB-6464-4006-8CAA-5264D2B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275127"/>
            <a:ext cx="10585189" cy="546542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Completion of assignments/milestones submitted by the student in accordance with agreed-upon schedule to allow adequate assessment 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Establishment of the supervisory committees (timelines, composition etc.)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Progress towards completion of degree and the required number of hours carrying out research activities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Participation in professional skill development training offered by the Grad School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Requiring and/or relevant trainings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etc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to ensure preparation for responsibilities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Training and course(s) required for the student’s study program in compliance with health and safety regulations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Responsibilities regarding ethics approval</a:t>
            </a:r>
          </a:p>
          <a:p>
            <a:pPr lvl="1">
              <a:buFontTx/>
              <a:buChar char="-"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Other assignment/activities that are crucial to timely/adequate progress</a:t>
            </a:r>
          </a:p>
          <a:p>
            <a:pPr marL="0" indent="0">
              <a:buNone/>
            </a:pPr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33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56" y="484135"/>
            <a:ext cx="10493972" cy="746950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  "/>
              </a:rPr>
              <a:t>3. Authorship, Publication, &amp; Intellectual Property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ADAB-6464-4006-8CAA-5264D2B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356" y="1539051"/>
            <a:ext cx="10631328" cy="515084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1">
                    <a:alpha val="60000"/>
                  </a:schemeClr>
                </a:solidFill>
              </a:rPr>
              <a:t>Acknowledgement of the contributions of the student in presentations and published material, in many cases via joint authorship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1">
                    <a:alpha val="60000"/>
                  </a:schemeClr>
                </a:solidFill>
              </a:rPr>
              <a:t>Clarifying the criteria determining authorship order, and responsibilities for preparing and submitting for publication the results of research completed by the student as part of their degree requirements</a:t>
            </a:r>
          </a:p>
          <a:p>
            <a:pPr>
              <a:spcBef>
                <a:spcPts val="0"/>
              </a:spcBef>
            </a:pPr>
            <a:endParaRPr lang="en-US" sz="15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1">
                    <a:alpha val="60000"/>
                  </a:schemeClr>
                </a:solidFill>
              </a:rPr>
              <a:t>Maintaining appropriate confidentiality concerning research activities, in accordance with existing practices and policies of the discipline</a:t>
            </a:r>
          </a:p>
          <a:p>
            <a:pPr>
              <a:spcBef>
                <a:spcPts val="0"/>
              </a:spcBef>
            </a:pPr>
            <a:endParaRPr lang="en-US" sz="15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1">
                    <a:alpha val="60000"/>
                  </a:schemeClr>
                </a:solidFill>
              </a:rPr>
              <a:t>Clarifying relevant publication restrictions on the student’s research such as a Non- Disclosure Agreement (NDA)</a:t>
            </a:r>
          </a:p>
          <a:p>
            <a:pPr>
              <a:spcBef>
                <a:spcPts val="0"/>
              </a:spcBef>
            </a:pPr>
            <a:endParaRPr lang="en-US" sz="15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1">
                    <a:alpha val="60000"/>
                  </a:schemeClr>
                </a:solidFill>
              </a:rPr>
              <a:t>Involvement in research governed by an Industry-Sponsored Research Agreement</a:t>
            </a:r>
          </a:p>
          <a:p>
            <a:pPr>
              <a:spcBef>
                <a:spcPts val="0"/>
              </a:spcBef>
            </a:pPr>
            <a:endParaRPr lang="en-US" sz="15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1">
                    <a:alpha val="60000"/>
                  </a:schemeClr>
                </a:solidFill>
              </a:rPr>
              <a:t>Additional professional experience preferred or discouraged</a:t>
            </a:r>
            <a:endParaRPr lang="en-US" sz="13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54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184F5-B90D-4915-BE21-C5B87CEC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68785"/>
            <a:ext cx="10055721" cy="805673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  "/>
              </a:rPr>
              <a:t>F. Resources if You are Stuck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304C5-2C27-4F1D-89A8-048D1A82C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287710"/>
            <a:ext cx="10442575" cy="5247314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Your colleagues and departmental/School leadership</a:t>
            </a:r>
          </a:p>
          <a:p>
            <a:pPr lvl="0"/>
            <a:endParaRPr lang="en-US" sz="1000" dirty="0">
              <a:solidFill>
                <a:schemeClr val="tx1">
                  <a:alpha val="60000"/>
                </a:schemeClr>
              </a:solidFill>
            </a:endParaRPr>
          </a:p>
          <a:p>
            <a:pPr lvl="0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The Graduate School (Cinnamon Adams and Karen Bresciano) support faculty and are available to troubleshoot various situations involving graduate students, including feedback strategies</a:t>
            </a:r>
          </a:p>
          <a:p>
            <a:pPr lvl="0"/>
            <a:endParaRPr lang="en-US" sz="1000" dirty="0">
              <a:solidFill>
                <a:schemeClr val="tx1">
                  <a:alpha val="60000"/>
                </a:schemeClr>
              </a:solidFill>
            </a:endParaRPr>
          </a:p>
          <a:p>
            <a:pPr lvl="0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The Graduate School website has some new tools for both students and faculty that can be helpful for navigating various issues, Including the Annual Academic Review Template.  </a:t>
            </a:r>
            <a:r>
              <a:rPr lang="en-US" sz="2000" u="sng" dirty="0">
                <a:solidFill>
                  <a:schemeClr val="tx1">
                    <a:alpha val="60000"/>
                  </a:schemeClr>
                </a:solidFill>
                <a:hlinkClick r:id="rId2"/>
              </a:rPr>
              <a:t>https://grad.uconn.edu/faculty-staff-resources/advising-mentoring/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lvl="0"/>
            <a:endParaRPr lang="en-US" sz="1100" u="sng" dirty="0">
              <a:solidFill>
                <a:schemeClr val="tx1">
                  <a:alpha val="60000"/>
                </a:schemeClr>
              </a:solidFill>
              <a:hlinkClick r:id="rId3"/>
            </a:endParaRPr>
          </a:p>
          <a:p>
            <a:pPr lvl="0"/>
            <a:r>
              <a:rPr lang="en-US" sz="2000" u="sng" dirty="0">
                <a:solidFill>
                  <a:schemeClr val="tx1">
                    <a:alpha val="60000"/>
                  </a:schemeClr>
                </a:solidFill>
                <a:hlinkClick r:id="rId3"/>
              </a:rPr>
              <a:t>https://rackham.umich.edu/downloads/how-to-mentor-graduate-students.pdf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   “How to Mentor Graduate Students”- Rackham Graduate School Univ. of Michigan:  Page 13-16 include examples of questions to help develop shared expectations between mentor/mentee in STEM and Social Sciences; Humanities, and for students who are mentored by more than one mentor advisor</a:t>
            </a:r>
          </a:p>
          <a:p>
            <a:pPr lvl="0"/>
            <a:endParaRPr lang="en-US" sz="1000" dirty="0">
              <a:solidFill>
                <a:schemeClr val="tx1">
                  <a:alpha val="60000"/>
                </a:schemeClr>
              </a:solidFill>
            </a:endParaRPr>
          </a:p>
          <a:p>
            <a:pPr lvl="0"/>
            <a:r>
              <a:rPr lang="en-US" sz="2000" dirty="0">
                <a:solidFill>
                  <a:schemeClr val="tx1">
                    <a:alpha val="60000"/>
                  </a:schemeClr>
                </a:solidFill>
                <a:hlinkClick r:id="rId4"/>
              </a:rPr>
              <a:t>https://shared.ontariotechu.ca/shared/faculty/grad/assets/Publications/supervisor-student-conversation/supervisor_conversation_starters.pdf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This document provides prompt to set up expectations/communication plan to help develop and promote the advisor/advisee relationship</a:t>
            </a:r>
          </a:p>
          <a:p>
            <a:endParaRPr lang="en-US" sz="14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5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1BA2C-4131-49EF-B4AF-F9877565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427674"/>
            <a:ext cx="10055721" cy="772117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  "/>
              </a:rPr>
              <a:t>1. Goal Referenced/Expectation Focused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E89F8-975A-4A8A-853F-29BCFB6EF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043" y="1635852"/>
            <a:ext cx="10784046" cy="4769141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solidFill>
                  <a:schemeClr val="tx1">
                    <a:alpha val="60000"/>
                  </a:schemeClr>
                </a:solidFill>
              </a:rPr>
              <a:t>Setting clear expectations is the first step in giving feedback</a:t>
            </a:r>
          </a:p>
          <a:p>
            <a:pPr lvl="1">
              <a:buFontTx/>
              <a:buChar char="-"/>
            </a:pPr>
            <a:r>
              <a:rPr lang="en-US" sz="2700" dirty="0">
                <a:solidFill>
                  <a:schemeClr val="tx1">
                    <a:alpha val="60000"/>
                  </a:schemeClr>
                </a:solidFill>
              </a:rPr>
              <a:t>Differences compared to other mentors</a:t>
            </a:r>
          </a:p>
          <a:p>
            <a:pPr lvl="1">
              <a:buFontTx/>
              <a:buChar char="-"/>
            </a:pPr>
            <a:r>
              <a:rPr lang="en-US" sz="2700" dirty="0">
                <a:solidFill>
                  <a:schemeClr val="tx1">
                    <a:alpha val="60000"/>
                  </a:schemeClr>
                </a:solidFill>
              </a:rPr>
              <a:t>Differences compared to other students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3500" dirty="0">
                <a:solidFill>
                  <a:schemeClr val="tx1">
                    <a:alpha val="60000"/>
                  </a:schemeClr>
                </a:solidFill>
              </a:rPr>
              <a:t>Feedback should always start with the “why”</a:t>
            </a:r>
          </a:p>
          <a:p>
            <a:pPr lvl="1">
              <a:buFontTx/>
              <a:buChar char="-"/>
            </a:pPr>
            <a:r>
              <a:rPr lang="en-US" sz="2700" dirty="0">
                <a:solidFill>
                  <a:schemeClr val="tx1">
                    <a:alpha val="60000"/>
                  </a:schemeClr>
                </a:solidFill>
              </a:rPr>
              <a:t>Implications/limitations of the current product/behavior</a:t>
            </a:r>
          </a:p>
          <a:p>
            <a:pPr lvl="1">
              <a:buFontTx/>
              <a:buChar char="-"/>
            </a:pPr>
            <a:r>
              <a:rPr lang="en-US" sz="2700" dirty="0">
                <a:solidFill>
                  <a:schemeClr val="tx1">
                    <a:alpha val="60000"/>
                  </a:schemeClr>
                </a:solidFill>
              </a:rPr>
              <a:t>Implications/limitations of changing or not changing product/behavior</a:t>
            </a:r>
          </a:p>
          <a:p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3500" dirty="0">
                <a:solidFill>
                  <a:schemeClr val="tx1">
                    <a:alpha val="60000"/>
                  </a:schemeClr>
                </a:solidFill>
              </a:rPr>
              <a:t>Feedback should separate out intermediary goals/performance from final goals/performance</a:t>
            </a:r>
          </a:p>
          <a:p>
            <a:pPr lvl="1">
              <a:buFontTx/>
              <a:buChar char="-"/>
            </a:pPr>
            <a:r>
              <a:rPr lang="en-US" sz="2700" dirty="0">
                <a:solidFill>
                  <a:schemeClr val="tx1">
                    <a:alpha val="60000"/>
                  </a:schemeClr>
                </a:solidFill>
              </a:rPr>
              <a:t>Shaping vs. Fading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tx1">
                  <a:alpha val="60000"/>
                </a:schemeClr>
              </a:solidFill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5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373" y="440091"/>
            <a:ext cx="10055721" cy="709202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  "/>
              </a:rPr>
              <a:t>2. Specific, Detailed, and Actionable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ADAB-6464-4006-8CAA-5264D2B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56158"/>
            <a:ext cx="10690050" cy="489497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Clear examples ensure feedback understanding and generalization</a:t>
            </a:r>
          </a:p>
          <a:p>
            <a:endParaRPr lang="en-US" sz="32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Feedback will be more specific (and easier to hear) if focused on particular behavior without using labels or generalizations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It should be clear to the receiver what they can do differently as a result of the feedback</a:t>
            </a:r>
          </a:p>
          <a:p>
            <a:endParaRPr lang="en-US" sz="32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While it can feel like it’s raising the stakes, walking through what remediation would look like can bring some clarity for the student</a:t>
            </a:r>
          </a:p>
          <a:p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6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429607"/>
            <a:ext cx="10055721" cy="763728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  "/>
              </a:rPr>
              <a:t>3. User Friendly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ADAB-6464-4006-8CAA-5264D2B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472268"/>
            <a:ext cx="10622939" cy="51718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Consider matching feedback approach with student needs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/>
              <a:t>The environment that you thrived in may not be best for others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200" dirty="0"/>
              <a:t>Focus on your impressions (less focus on others’ impressions)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200" dirty="0"/>
              <a:t>Consider how to use positive feedback to soften the impact</a:t>
            </a:r>
            <a:endParaRPr lang="en-US" sz="2400" dirty="0"/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/>
              <a:t>Can occur regularly to build confidence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/>
              <a:t>Can occur as a complement to negative feedback to soften the blow</a:t>
            </a:r>
            <a:endParaRPr lang="en-US" sz="3200" dirty="0"/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200" dirty="0"/>
              <a:t>Consider feedback “in-person” before “in-writing” if possible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200" dirty="0"/>
              <a:t>Personal responsibility-taking can open students to feedback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301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76041-C085-400E-B462-F29AD62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74" y="440091"/>
            <a:ext cx="10414277" cy="82664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  "/>
              </a:rPr>
              <a:t>4. Timely, Consistent, Ongoing, and Updating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ADAB-6464-4006-8CAA-5264D2B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372" y="1526796"/>
            <a:ext cx="10614550" cy="50753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Be clear about how you will provide feedback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Value in combo of ad-hoc feedback + planned regular/annual feedback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Frequent, low-stakes feedback can build trust and confidence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Be clear about meeting frequency to review progress &amp; deadlines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Goals/expectations are most effective with timelines and when reviewed/revised on an annual (or otherwise specified) basis</a:t>
            </a:r>
            <a:endParaRPr lang="en-US" sz="15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1500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*Research Driven Considerations (See next few slides)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Mental health and performance benefits of timely feedback – Safety Signal Hypothesis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What makes feedback timely – The role of contiguity and contingency</a:t>
            </a:r>
          </a:p>
        </p:txBody>
      </p:sp>
    </p:spTree>
    <p:extLst>
      <p:ext uri="{BB962C8B-B14F-4D97-AF65-F5344CB8AC3E}">
        <p14:creationId xmlns:p14="http://schemas.microsoft.com/office/powerpoint/2010/main" val="161546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58A86-7621-4305-B572-E9F5FAAD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482266"/>
            <a:ext cx="10493972" cy="1325563"/>
          </a:xfrm>
        </p:spPr>
        <p:txBody>
          <a:bodyPr anchor="t"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  "/>
              </a:rPr>
              <a:t>4a. Benefits of Regular Consistent Feedback: </a:t>
            </a:r>
            <a:br>
              <a:rPr lang="en-US" dirty="0">
                <a:solidFill>
                  <a:srgbClr val="FF0000"/>
                </a:solidFill>
                <a:latin typeface="Calibri  "/>
              </a:rPr>
            </a:br>
            <a:r>
              <a:rPr lang="en-US" dirty="0">
                <a:solidFill>
                  <a:srgbClr val="FF0000"/>
                </a:solidFill>
                <a:latin typeface="Calibri  "/>
              </a:rPr>
              <a:t>The Safety Signal Hypothesis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F152B-AE05-4600-A46B-923A510D8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286001"/>
            <a:ext cx="10589383" cy="4093827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Explanation of the experiments conducted by Seligman</a:t>
            </a:r>
          </a:p>
          <a:p>
            <a:endParaRPr lang="en-US" sz="36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Implications of danger signals for knowing safety in their absence: The difference between fear and anxiety</a:t>
            </a:r>
          </a:p>
          <a:p>
            <a:endParaRPr lang="en-US" sz="36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Aside from performance, there are long term MH benefits of safety signals even when real danger signals exist</a:t>
            </a:r>
          </a:p>
        </p:txBody>
      </p:sp>
    </p:spTree>
    <p:extLst>
      <p:ext uri="{BB962C8B-B14F-4D97-AF65-F5344CB8AC3E}">
        <p14:creationId xmlns:p14="http://schemas.microsoft.com/office/powerpoint/2010/main" val="110892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58A86-7621-4305-B572-E9F5FAAD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396" y="348143"/>
            <a:ext cx="1005572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  "/>
              </a:rPr>
              <a:t>4b. What Makes Feedback Timely:</a:t>
            </a:r>
            <a:br>
              <a:rPr lang="en-US" dirty="0">
                <a:solidFill>
                  <a:srgbClr val="FF0000"/>
                </a:solidFill>
                <a:latin typeface="Calibri  "/>
              </a:rPr>
            </a:br>
            <a:r>
              <a:rPr lang="en-US" dirty="0">
                <a:solidFill>
                  <a:srgbClr val="FF0000"/>
                </a:solidFill>
                <a:latin typeface="Calibri  "/>
              </a:rPr>
              <a:t>Contiguity vs Contingency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F152B-AE05-4600-A46B-923A510D8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650" y="2088859"/>
            <a:ext cx="10593577" cy="46475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Most are familiar with classical conditioning and Pavlov’s Dog</a:t>
            </a:r>
          </a:p>
          <a:p>
            <a:endParaRPr lang="en-US" sz="105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A stimulus takes on meaning based on its pairing with another stimulus but: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We often believe it is temporal closeness (contiguity) that pairs two things with each other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While closeness in time helps, it is less important than the predictive linkage</a:t>
            </a:r>
          </a:p>
          <a:p>
            <a:endParaRPr lang="en-US" sz="105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Explanation can bridge the temporal distance between a behavior and feedback about that behavior</a:t>
            </a:r>
          </a:p>
          <a:p>
            <a:endParaRPr lang="en-US" sz="105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Good feedback that is delayed for a reasonable period of time is ALWAYS better than immediate feedback done poorly</a:t>
            </a:r>
          </a:p>
        </p:txBody>
      </p:sp>
    </p:spTree>
    <p:extLst>
      <p:ext uri="{BB962C8B-B14F-4D97-AF65-F5344CB8AC3E}">
        <p14:creationId xmlns:p14="http://schemas.microsoft.com/office/powerpoint/2010/main" val="25253771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2954</Words>
  <Application>Microsoft Office PowerPoint</Application>
  <PresentationFormat>Widescreen</PresentationFormat>
  <Paragraphs>406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 </vt:lpstr>
      <vt:lpstr>Calibri Light</vt:lpstr>
      <vt:lpstr>Century Schoolbook</vt:lpstr>
      <vt:lpstr>Gill Sans MT</vt:lpstr>
      <vt:lpstr>1_Custom Design</vt:lpstr>
      <vt:lpstr>Office Theme</vt:lpstr>
      <vt:lpstr>Gallery</vt:lpstr>
      <vt:lpstr>Providing Timely Feedback*</vt:lpstr>
      <vt:lpstr>Agenda for Today</vt:lpstr>
      <vt:lpstr>A. Key Features of Feedback</vt:lpstr>
      <vt:lpstr>1. Goal Referenced/Expectation Focused</vt:lpstr>
      <vt:lpstr>2. Specific, Detailed, and Actionable</vt:lpstr>
      <vt:lpstr>3. User Friendly</vt:lpstr>
      <vt:lpstr>4. Timely, Consistent, Ongoing, and Updating</vt:lpstr>
      <vt:lpstr>4a. Benefits of Regular Consistent Feedback:  The Safety Signal Hypothesis</vt:lpstr>
      <vt:lpstr>4b. What Makes Feedback Timely: Contiguity vs Contingency</vt:lpstr>
      <vt:lpstr>B. Factors Impacting  Willingness/Ability to Take/Give Feedback?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Sli.do Questions #676971  https://app.sli.do/event/mn2m4bon    </vt:lpstr>
      <vt:lpstr>C. Examples of the Timely Feedback Process (1/5): Dream Scenario</vt:lpstr>
      <vt:lpstr>C. Examples of the Timely Feedback Process (2/5): Two Steps Forward, One Step Back</vt:lpstr>
      <vt:lpstr>C. Examples of the Timely Feedback Process (3/5): Failure to Launch</vt:lpstr>
      <vt:lpstr>C. Examples of the Timely Feedback Process (4/5): Lemonade from Lemons </vt:lpstr>
      <vt:lpstr>C. Examples of the Timely Feedback Process (5/5): Garbage In / Garbage Out</vt:lpstr>
      <vt:lpstr>Timely Topics</vt:lpstr>
      <vt:lpstr>Timely Topics</vt:lpstr>
      <vt:lpstr>GradSlate Training</vt:lpstr>
      <vt:lpstr>D. Gray Area Questions (1-3)</vt:lpstr>
      <vt:lpstr>D. Gray Area Questions (4-6)</vt:lpstr>
      <vt:lpstr>D. Gray Area Questions (7-9)</vt:lpstr>
      <vt:lpstr>Breakout Conversations on  Gray Area Topics  Pick 1 and discuss for 10(ish) minutes</vt:lpstr>
      <vt:lpstr>E. Domains Checklist for  Expectation Setting and Timely Feedback </vt:lpstr>
      <vt:lpstr>1. Communication and Professional Conduct</vt:lpstr>
      <vt:lpstr>2. Academic Development, Mentorship, &amp; Training</vt:lpstr>
      <vt:lpstr>3. Authorship, Publication, &amp; Intellectual Property</vt:lpstr>
      <vt:lpstr>F. Resources if You are Stuck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Timely Feedback*</dc:title>
  <dc:creator>Lejuez, Carl</dc:creator>
  <cp:lastModifiedBy>Petsa, Megan</cp:lastModifiedBy>
  <cp:revision>29</cp:revision>
  <dcterms:created xsi:type="dcterms:W3CDTF">2021-10-17T18:39:27Z</dcterms:created>
  <dcterms:modified xsi:type="dcterms:W3CDTF">2021-10-20T23:53:39Z</dcterms:modified>
</cp:coreProperties>
</file>