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79" r:id="rId5"/>
    <p:sldMasterId id="2147493467" r:id="rId6"/>
  </p:sldMasterIdLst>
  <p:notesMasterIdLst>
    <p:notesMasterId r:id="rId31"/>
  </p:notesMasterIdLst>
  <p:handoutMasterIdLst>
    <p:handoutMasterId r:id="rId32"/>
  </p:handoutMasterIdLst>
  <p:sldIdLst>
    <p:sldId id="259" r:id="rId7"/>
    <p:sldId id="263" r:id="rId8"/>
    <p:sldId id="260" r:id="rId9"/>
    <p:sldId id="261" r:id="rId10"/>
    <p:sldId id="286" r:id="rId11"/>
    <p:sldId id="301" r:id="rId12"/>
    <p:sldId id="297" r:id="rId13"/>
    <p:sldId id="291" r:id="rId14"/>
    <p:sldId id="289" r:id="rId15"/>
    <p:sldId id="292" r:id="rId16"/>
    <p:sldId id="298" r:id="rId17"/>
    <p:sldId id="293" r:id="rId18"/>
    <p:sldId id="288" r:id="rId19"/>
    <p:sldId id="294" r:id="rId20"/>
    <p:sldId id="299" r:id="rId21"/>
    <p:sldId id="302" r:id="rId22"/>
    <p:sldId id="276" r:id="rId23"/>
    <p:sldId id="285" r:id="rId24"/>
    <p:sldId id="281" r:id="rId25"/>
    <p:sldId id="264" r:id="rId26"/>
    <p:sldId id="268" r:id="rId27"/>
    <p:sldId id="280" r:id="rId28"/>
    <p:sldId id="304" r:id="rId29"/>
    <p:sldId id="305"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1938"/>
    <a:srgbClr val="002868"/>
    <a:srgbClr val="100E42"/>
    <a:srgbClr val="1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79211" autoAdjust="0"/>
  </p:normalViewPr>
  <p:slideViewPr>
    <p:cSldViewPr snapToGrid="0" snapToObjects="1">
      <p:cViewPr varScale="1">
        <p:scale>
          <a:sx n="80" d="100"/>
          <a:sy n="80" d="100"/>
        </p:scale>
        <p:origin x="1604" y="40"/>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D10BE6C-4C0C-8046-BBFD-371AD798216A}" type="datetimeFigureOut">
              <a:rPr lang="en-US" smtClean="0"/>
              <a:t>2/10/2022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C9EFCB1-D51F-8E41-88AA-D42180FBBA78}" type="slidenum">
              <a:rPr lang="en-US" smtClean="0"/>
              <a:t>‹#›</a:t>
            </a:fld>
            <a:endParaRPr lang="en-US"/>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D3320E1-4BD5-4763-A682-71D96553FB87}" type="datetimeFigureOut">
              <a:rPr lang="en-US" smtClean="0"/>
              <a:t>2/10/2022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3753FD1-49CD-4BD6-B06D-7DD23B03A834}" type="slidenum">
              <a:rPr lang="en-US" smtClean="0"/>
              <a:t>‹#›</a:t>
            </a:fld>
            <a:endParaRPr lang="en-US"/>
          </a:p>
        </p:txBody>
      </p:sp>
    </p:spTree>
    <p:extLst>
      <p:ext uri="{BB962C8B-B14F-4D97-AF65-F5344CB8AC3E}">
        <p14:creationId xmlns:p14="http://schemas.microsoft.com/office/powerpoint/2010/main" val="75827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show this to you, not to highlight</a:t>
            </a:r>
            <a:r>
              <a:rPr lang="en-US" baseline="0" dirty="0"/>
              <a:t> what some are calling a epidemic and crisis in Graduate Education, but rather to emphasize where small efforts can make huge impacts.</a:t>
            </a:r>
            <a:endParaRPr lang="en-US" dirty="0"/>
          </a:p>
        </p:txBody>
      </p:sp>
      <p:sp>
        <p:nvSpPr>
          <p:cNvPr id="4" name="Slide Number Placeholder 3"/>
          <p:cNvSpPr>
            <a:spLocks noGrp="1"/>
          </p:cNvSpPr>
          <p:nvPr>
            <p:ph type="sldNum" sz="quarter" idx="10"/>
          </p:nvPr>
        </p:nvSpPr>
        <p:spPr/>
        <p:txBody>
          <a:bodyPr/>
          <a:lstStyle/>
          <a:p>
            <a:fld id="{03753FD1-49CD-4BD6-B06D-7DD23B03A834}" type="slidenum">
              <a:rPr lang="en-US" smtClean="0"/>
              <a:t>4</a:t>
            </a:fld>
            <a:endParaRPr lang="en-US"/>
          </a:p>
        </p:txBody>
      </p:sp>
    </p:spTree>
    <p:extLst>
      <p:ext uri="{BB962C8B-B14F-4D97-AF65-F5344CB8AC3E}">
        <p14:creationId xmlns:p14="http://schemas.microsoft.com/office/powerpoint/2010/main" val="481856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53FD1-49CD-4BD6-B06D-7DD23B03A834}" type="slidenum">
              <a:rPr lang="en-US" smtClean="0"/>
              <a:t>17</a:t>
            </a:fld>
            <a:endParaRPr lang="en-US"/>
          </a:p>
        </p:txBody>
      </p:sp>
    </p:spTree>
    <p:extLst>
      <p:ext uri="{BB962C8B-B14F-4D97-AF65-F5344CB8AC3E}">
        <p14:creationId xmlns:p14="http://schemas.microsoft.com/office/powerpoint/2010/main" val="3108815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53FD1-49CD-4BD6-B06D-7DD23B03A834}" type="slidenum">
              <a:rPr lang="en-US" smtClean="0"/>
              <a:t>20</a:t>
            </a:fld>
            <a:endParaRPr lang="en-US"/>
          </a:p>
        </p:txBody>
      </p:sp>
    </p:spTree>
    <p:extLst>
      <p:ext uri="{BB962C8B-B14F-4D97-AF65-F5344CB8AC3E}">
        <p14:creationId xmlns:p14="http://schemas.microsoft.com/office/powerpoint/2010/main" val="363175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594313036c_0_38: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594313036c_0_38: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buNone/>
            </a:pPr>
            <a:endParaRPr dirty="0"/>
          </a:p>
        </p:txBody>
      </p:sp>
    </p:spTree>
    <p:extLst>
      <p:ext uri="{BB962C8B-B14F-4D97-AF65-F5344CB8AC3E}">
        <p14:creationId xmlns:p14="http://schemas.microsoft.com/office/powerpoint/2010/main" val="2339386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594313036c_0_38: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594313036c_0_38: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buNone/>
            </a:pPr>
            <a:endParaRPr dirty="0"/>
          </a:p>
        </p:txBody>
      </p:sp>
    </p:spTree>
    <p:extLst>
      <p:ext uri="{BB962C8B-B14F-4D97-AF65-F5344CB8AC3E}">
        <p14:creationId xmlns:p14="http://schemas.microsoft.com/office/powerpoint/2010/main" val="307577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CDB3CC-F982-40F9-8DD6-BCC9AFBF44BD}" type="datetime1">
              <a:rPr lang="en-US" smtClean="0"/>
              <a:pPr/>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31459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485"/>
            <a:ext cx="7772400" cy="1468967"/>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1656F7-E2D5-EF4D-B3EB-3635D9B80BFE}"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69818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632998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313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185"/>
            <a:ext cx="7772400" cy="15007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1656F7-E2D5-EF4D-B3EB-3635D9B80BFE}"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033797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1656F7-E2D5-EF4D-B3EB-3635D9B80BFE}"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58469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4584"/>
            <a:ext cx="4040188"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5934"/>
            <a:ext cx="4040188"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4584"/>
            <a:ext cx="4041775"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5934"/>
            <a:ext cx="4041775"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1656F7-E2D5-EF4D-B3EB-3635D9B80BFE}" type="datetimeFigureOut">
              <a:rPr lang="en-US" smtClean="0"/>
              <a:t>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64753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1656F7-E2D5-EF4D-B3EB-3635D9B80BFE}" type="datetimeFigureOut">
              <a:rPr lang="en-US" smtClean="0"/>
              <a:t>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093448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56F7-E2D5-EF4D-B3EB-3635D9B80BFE}" type="datetimeFigureOut">
              <a:rPr lang="en-US" smtClean="0"/>
              <a:t>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113407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303725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4937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a:t>
            </a:r>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4764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283483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5539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a:t>
            </a:r>
          </a:p>
        </p:txBody>
      </p:sp>
      <p:sp>
        <p:nvSpPr>
          <p:cNvPr id="3" name="Content Placeholder 2"/>
          <p:cNvSpPr>
            <a:spLocks noGrp="1"/>
          </p:cNvSpPr>
          <p:nvPr>
            <p:ph sz="half" idx="1"/>
          </p:nvPr>
        </p:nvSpPr>
        <p:spPr>
          <a:xfrm>
            <a:off x="457200" y="1659037"/>
            <a:ext cx="4038600" cy="4525433"/>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59037"/>
            <a:ext cx="4038600" cy="4525433"/>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3C30CA21-89C5-A040-B01E-D208A7FA3D8D}"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954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Heading</a:t>
            </a:r>
          </a:p>
        </p:txBody>
      </p:sp>
      <p:sp>
        <p:nvSpPr>
          <p:cNvPr id="3" name="Text Placeholder 2"/>
          <p:cNvSpPr>
            <a:spLocks noGrp="1"/>
          </p:cNvSpPr>
          <p:nvPr>
            <p:ph type="body" idx="1" hasCustomPrompt="1"/>
          </p:nvPr>
        </p:nvSpPr>
        <p:spPr>
          <a:xfrm>
            <a:off x="457200" y="1534584"/>
            <a:ext cx="4040188"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4" name="Content Placeholder 3"/>
          <p:cNvSpPr>
            <a:spLocks noGrp="1"/>
          </p:cNvSpPr>
          <p:nvPr>
            <p:ph sz="half" idx="2"/>
          </p:nvPr>
        </p:nvSpPr>
        <p:spPr>
          <a:xfrm>
            <a:off x="457200" y="2175934"/>
            <a:ext cx="4040188"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6" y="1534584"/>
            <a:ext cx="4041775"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6" name="Content Placeholder 5"/>
          <p:cNvSpPr>
            <a:spLocks noGrp="1"/>
          </p:cNvSpPr>
          <p:nvPr>
            <p:ph sz="quarter" idx="4"/>
          </p:nvPr>
        </p:nvSpPr>
        <p:spPr>
          <a:xfrm>
            <a:off x="4645026" y="2175934"/>
            <a:ext cx="4041775"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30CA21-89C5-A040-B01E-D208A7FA3D8D}" type="datetimeFigureOut">
              <a:rPr lang="en-US" smtClean="0"/>
              <a:t>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9661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0CA21-89C5-A040-B01E-D208A7FA3D8D}" type="datetimeFigureOut">
              <a:rPr lang="en-US" smtClean="0"/>
              <a:t>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85756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2130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07989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85764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0748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2/10/2022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txStyles>
    <p:titleStyle>
      <a:lvl1pPr algn="l"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60020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659037"/>
            <a:ext cx="8229600" cy="45254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3C30CA21-89C5-A040-B01E-D208A7FA3D8D}" type="datetimeFigureOut">
              <a:rPr lang="en-US" smtClean="0"/>
              <a:t>2/10/2022</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Lst>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501656F7-E2D5-EF4D-B3EB-3635D9B80BFE}" type="datetimeFigureOut">
              <a:rPr lang="en-US" smtClean="0"/>
              <a:t>2/10/2022</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rackham.umich.edu/downloads/how-to-mentor-graduate-student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rackham.umich.edu/downloads/how-to-mentor-graduate-student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grad.uconn.edu/faculty-staff-resources/managing-graduate-programs/annual-academic-evalua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aren.bresciano@uconn.edu" TargetMode="External"/><Relationship Id="rId2" Type="http://schemas.openxmlformats.org/officeDocument/2006/relationships/hyperlink" Target="https://grad.uconn.edu/faculty-staff-resources/advising-mentoring/" TargetMode="External"/><Relationship Id="rId1" Type="http://schemas.openxmlformats.org/officeDocument/2006/relationships/slideLayout" Target="../slideLayouts/slideLayout2.xml"/><Relationship Id="rId6" Type="http://schemas.openxmlformats.org/officeDocument/2006/relationships/hyperlink" Target="mailto:stuart.Duncan@uconn.edu" TargetMode="External"/><Relationship Id="rId5" Type="http://schemas.openxmlformats.org/officeDocument/2006/relationships/hyperlink" Target="mailto:megan.petsa@uconn.edu" TargetMode="External"/><Relationship Id="rId4" Type="http://schemas.openxmlformats.org/officeDocument/2006/relationships/hyperlink" Target="mailto:cinnamon.adams@uconn.ed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rive.google.com/file/d/18y1VHmhVXSR1GC4znoDlEXXA9BKP1Vqf/view" TargetMode="External"/><Relationship Id="rId2" Type="http://schemas.openxmlformats.org/officeDocument/2006/relationships/hyperlink" Target="mailto:alison.cutler@uconn.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gradschool@uconn.ed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nam10.safelinks.protection.outlook.com/?url=https%3A%2F%2Fgrad.uconn.edu%2Ftimely-topics%2F&amp;data=04%7C01%7C%7C56cd9d5cbba044ece37f08d9d5f1096e%7C17f1a87e2a254eaab9df9d439034b080%7C0%7C0%7C637776053487237717%7CUnknown%7CTWFpbGZsb3d8eyJWIjoiMC4wLjAwMDAiLCJQIjoiV2luMzIiLCJBTiI6Ik1haWwiLCJXVCI6Mn0%3D%7C3000&amp;sdata=rwa2ozjZCWBYJQwJV6S2SvxlqXojL4nx6uMZnd%2FhgWM%3D&amp;reserved=0" TargetMode="External"/><Relationship Id="rId7" Type="http://schemas.openxmlformats.org/officeDocument/2006/relationships/hyperlink" Target="https://docs.google.com/forms/d/e/1FAIpQLSet77qJcuvFEYCOsDQY0sbVMptGMJhtMOR35eCk0NIs4U6YKQ/viewform?usp=sf_lin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nam10.safelinks.protection.outlook.com/?url=https%3A%2F%2Fdocs.google.com%2Fforms%2Fd%2Fe%2F1FAIpQLSfHpGQh-My14f6pWNPhi6xl7xOIjZ87v8tNjt53QRDgElHYeg%2Fviewform%3Fusp%3Dsf_link&amp;data=04%7C01%7C%7C56cd9d5cbba044ece37f08d9d5f1096e%7C17f1a87e2a254eaab9df9d439034b080%7C0%7C0%7C637776053487237717%7CUnknown%7CTWFpbGZsb3d8eyJWIjoiMC4wLjAwMDAiLCJQIjoiV2luMzIiLCJBTiI6Ik1haWwiLCJXVCI6Mn0%3D%7C3000&amp;sdata=WPfmI1PVZx73kGvkWsl8I7v8G5plRGSXb%2Fj6sYjpds4%3D&amp;reserved=0" TargetMode="External"/><Relationship Id="rId5" Type="http://schemas.openxmlformats.org/officeDocument/2006/relationships/hyperlink" Target="https://nam10.safelinks.protection.outlook.com/?url=https%3A%2F%2Fdocs.google.com%2Fforms%2Fd%2Fe%2F1FAIpQLSdipEz17xQgGFZxqhbLYnSEwY6kbtYTLJ7ylPqhS40gREvKog%2Fviewform%3Fusp%3Dsf_link&amp;data=04%7C01%7C%7C56cd9d5cbba044ece37f08d9d5f1096e%7C17f1a87e2a254eaab9df9d439034b080%7C0%7C0%7C637776053487237717%7CUnknown%7CTWFpbGZsb3d8eyJWIjoiMC4wLjAwMDAiLCJQIjoiV2luMzIiLCJBTiI6Ik1haWwiLCJXVCI6Mn0%3D%7C3000&amp;sdata=8n8LvyhCqralvmHvc%2BDwse0gDvRNJCg5GV%2FwbwcRwz0%3D&amp;reserved=0" TargetMode="External"/><Relationship Id="rId4" Type="http://schemas.openxmlformats.org/officeDocument/2006/relationships/hyperlink" Target="mailto:megan.petsa@uconn.edu"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nam10.safelinks.protection.outlook.com/?url=https%3A%2F%2Fconnect.grad.uconn.edu%2Fportal%2Fuser%3Ftab%3Dgradslate&amp;data=04%7C01%7C%7C56cd9d5cbba044ece37f08d9d5f1096e%7C17f1a87e2a254eaab9df9d439034b080%7C0%7C0%7C637776053487081478%7CUnknown%7CTWFpbGZsb3d8eyJWIjoiMC4wLjAwMDAiLCJQIjoiV2luMzIiLCJBTiI6Ik1haWwiLCJXVCI6Mn0%3D%7C3000&amp;sdata=7YrgXBFKFWCU4NWJUxVJQD71e1BhsuXJwp40ekj%2FLKg%3D&amp;reserved=0" TargetMode="External"/><Relationship Id="rId7" Type="http://schemas.openxmlformats.org/officeDocument/2006/relationships/hyperlink" Target="https://nam10.safelinks.protection.outlook.com/?url=https%3A%2F%2Fconnect.grad.uconn.edu%2Fregister%2F%3Fid%3D01545a55-4263-4e22-9938-4636d4c2ac6c&amp;data=04%7C01%7C%7C56cd9d5cbba044ece37f08d9d5f1096e%7C17f1a87e2a254eaab9df9d439034b080%7C0%7C0%7C637776053487081478%7CUnknown%7CTWFpbGZsb3d8eyJWIjoiMC4wLjAwMDAiLCJQIjoiV2luMzIiLCJBTiI6Ik1haWwiLCJXVCI6Mn0%3D%7C3000&amp;sdata=PtUTvlVDOR7b2avt1DFtbBAAaimk91ibKlM4KQPg9UY%3D&amp;reserved=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nam10.safelinks.protection.outlook.com/?url=https%3A%2F%2Fconnect.grad.uconn.edu%2Fregister%2F%3Fid%3D0f3523c4-1905-4610-956e-b8df21a0af61&amp;data=04%7C01%7C%7C56cd9d5cbba044ece37f08d9d5f1096e%7C17f1a87e2a254eaab9df9d439034b080%7C0%7C0%7C637776053487081478%7CUnknown%7CTWFpbGZsb3d8eyJWIjoiMC4wLjAwMDAiLCJQIjoiV2luMzIiLCJBTiI6Ik1haWwiLCJXVCI6Mn0%3D%7C3000&amp;sdata=1%2BWRtQ0HDk78ArsiJGKVN%2Bgo7DPTIZXOtcNP%2BOvbilY%3D&amp;reserved=0" TargetMode="External"/><Relationship Id="rId5" Type="http://schemas.openxmlformats.org/officeDocument/2006/relationships/hyperlink" Target="https://nam10.safelinks.protection.outlook.com/?url=https%3A%2F%2Fconnect.grad.uconn.edu%2Fregister%2F%3Fid%3D5c0a9e32-1da3-4e3f-9de6-f826f1437a26&amp;data=04%7C01%7C%7C56cd9d5cbba044ece37f08d9d5f1096e%7C17f1a87e2a254eaab9df9d439034b080%7C0%7C0%7C637776053487081478%7CUnknown%7CTWFpbGZsb3d8eyJWIjoiMC4wLjAwMDAiLCJQIjoiV2luMzIiLCJBTiI6Ik1haWwiLCJXVCI6Mn0%3D%7C3000&amp;sdata=Z9MOtcs%2F3F4Gdl9QoOAdZf7zass7Z2V74JjB5X%2BOXJI%3D&amp;reserved=0" TargetMode="External"/><Relationship Id="rId4" Type="http://schemas.openxmlformats.org/officeDocument/2006/relationships/hyperlink" Target="mailto:gradslate@uconn.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69630" y="868888"/>
            <a:ext cx="8651631" cy="2526319"/>
          </a:xfrm>
          <a:prstGeom prst="rect">
            <a:avLst/>
          </a:prstGeom>
        </p:spPr>
        <p:txBody>
          <a:bodyPr vert="horz" lIns="91440" tIns="45720" rIns="91440" bIns="45720" rtlCol="0" anchor="ctr">
            <a:normAutofit fontScale="85000" lnSpcReduction="20000"/>
          </a:bodyPr>
          <a:lstStyle>
            <a:lvl1pPr algn="l" defTabSz="457200" rtl="0" eaLnBrk="1" latinLnBrk="0" hangingPunct="1">
              <a:spcBef>
                <a:spcPct val="0"/>
              </a:spcBef>
              <a:buNone/>
              <a:defRPr sz="4400" kern="1200">
                <a:solidFill>
                  <a:schemeClr val="bg1"/>
                </a:solidFill>
                <a:latin typeface="Arial"/>
                <a:ea typeface="+mj-ea"/>
                <a:cs typeface="Arial"/>
              </a:defRPr>
            </a:lvl1pPr>
          </a:lstStyle>
          <a:p>
            <a:pPr algn="ctr"/>
            <a:r>
              <a:rPr lang="en-US" sz="5200" dirty="0">
                <a:solidFill>
                  <a:schemeClr val="tx1"/>
                </a:solidFill>
              </a:rPr>
              <a:t>The Graduate School’s </a:t>
            </a:r>
          </a:p>
          <a:p>
            <a:pPr algn="ctr"/>
            <a:r>
              <a:rPr lang="en-US" sz="5200" dirty="0">
                <a:solidFill>
                  <a:schemeClr val="tx1"/>
                </a:solidFill>
              </a:rPr>
              <a:t>Timely Topics Series </a:t>
            </a:r>
          </a:p>
          <a:p>
            <a:endParaRPr lang="en-US" dirty="0">
              <a:solidFill>
                <a:schemeClr val="tx1"/>
              </a:solidFill>
            </a:endParaRPr>
          </a:p>
          <a:p>
            <a:r>
              <a:rPr lang="en-US" b="1" dirty="0">
                <a:solidFill>
                  <a:schemeClr val="tx1"/>
                </a:solidFill>
              </a:rPr>
              <a:t>Information for </a:t>
            </a:r>
          </a:p>
          <a:p>
            <a:r>
              <a:rPr lang="en-US" b="1" dirty="0">
                <a:solidFill>
                  <a:schemeClr val="tx1"/>
                </a:solidFill>
              </a:rPr>
              <a:t>New Graduate Faculty Advisors </a:t>
            </a:r>
          </a:p>
        </p:txBody>
      </p:sp>
      <p:sp>
        <p:nvSpPr>
          <p:cNvPr id="5" name="Title 1"/>
          <p:cNvSpPr txBox="1">
            <a:spLocks/>
          </p:cNvSpPr>
          <p:nvPr/>
        </p:nvSpPr>
        <p:spPr>
          <a:xfrm>
            <a:off x="457200" y="2462829"/>
            <a:ext cx="82296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endParaRPr lang="en-US" sz="3600" dirty="0">
              <a:solidFill>
                <a:schemeClr val="tx1"/>
              </a:solidFill>
            </a:endParaRPr>
          </a:p>
        </p:txBody>
      </p:sp>
      <p:sp>
        <p:nvSpPr>
          <p:cNvPr id="6" name="Title 1"/>
          <p:cNvSpPr txBox="1">
            <a:spLocks/>
          </p:cNvSpPr>
          <p:nvPr/>
        </p:nvSpPr>
        <p:spPr>
          <a:xfrm>
            <a:off x="269631" y="3736030"/>
            <a:ext cx="8651631" cy="165293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2400" dirty="0">
                <a:solidFill>
                  <a:schemeClr val="bg1">
                    <a:lumMod val="75000"/>
                  </a:schemeClr>
                </a:solidFill>
              </a:rPr>
              <a:t>Karen L. Bresciano </a:t>
            </a:r>
          </a:p>
          <a:p>
            <a:r>
              <a:rPr lang="en-US" sz="2400" dirty="0">
                <a:solidFill>
                  <a:schemeClr val="bg1">
                    <a:lumMod val="75000"/>
                  </a:schemeClr>
                </a:solidFill>
              </a:rPr>
              <a:t>	Assistant Dean</a:t>
            </a:r>
          </a:p>
          <a:p>
            <a:r>
              <a:rPr lang="en-US" sz="2400" dirty="0">
                <a:solidFill>
                  <a:schemeClr val="bg1">
                    <a:lumMod val="75000"/>
                  </a:schemeClr>
                </a:solidFill>
              </a:rPr>
              <a:t>Kathleen Segerson</a:t>
            </a:r>
          </a:p>
          <a:p>
            <a:r>
              <a:rPr lang="en-US" sz="2400" dirty="0">
                <a:solidFill>
                  <a:schemeClr val="bg1">
                    <a:lumMod val="75000"/>
                  </a:schemeClr>
                </a:solidFill>
              </a:rPr>
              <a:t>	Associate Dean &amp; Professor of Economics</a:t>
            </a:r>
          </a:p>
        </p:txBody>
      </p:sp>
      <p:sp>
        <p:nvSpPr>
          <p:cNvPr id="7" name="Title 1"/>
          <p:cNvSpPr txBox="1">
            <a:spLocks/>
          </p:cNvSpPr>
          <p:nvPr/>
        </p:nvSpPr>
        <p:spPr>
          <a:xfrm>
            <a:off x="457200" y="5796568"/>
            <a:ext cx="82296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endParaRPr lang="en-US" sz="1400" dirty="0">
              <a:solidFill>
                <a:schemeClr val="bg1">
                  <a:lumMod val="75000"/>
                </a:schemeClr>
              </a:solidFill>
            </a:endParaRPr>
          </a:p>
        </p:txBody>
      </p:sp>
      <p:sp>
        <p:nvSpPr>
          <p:cNvPr id="2" name="TextBox 1"/>
          <p:cNvSpPr txBox="1"/>
          <p:nvPr/>
        </p:nvSpPr>
        <p:spPr>
          <a:xfrm>
            <a:off x="269630" y="6257677"/>
            <a:ext cx="1742050" cy="307777"/>
          </a:xfrm>
          <a:prstGeom prst="rect">
            <a:avLst/>
          </a:prstGeom>
          <a:noFill/>
        </p:spPr>
        <p:txBody>
          <a:bodyPr wrap="square" rtlCol="0">
            <a:spAutoFit/>
          </a:bodyPr>
          <a:lstStyle/>
          <a:p>
            <a:r>
              <a:rPr lang="en-US" sz="1400" dirty="0">
                <a:solidFill>
                  <a:schemeClr val="bg1"/>
                </a:solidFill>
              </a:rPr>
              <a:t>February 10, 2022</a:t>
            </a:r>
          </a:p>
        </p:txBody>
      </p:sp>
    </p:spTree>
    <p:extLst>
      <p:ext uri="{BB962C8B-B14F-4D97-AF65-F5344CB8AC3E}">
        <p14:creationId xmlns:p14="http://schemas.microsoft.com/office/powerpoint/2010/main" val="44067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B924E-914B-47F9-9AC7-6F96252F1724}"/>
              </a:ext>
            </a:extLst>
          </p:cNvPr>
          <p:cNvSpPr>
            <a:spLocks noGrp="1"/>
          </p:cNvSpPr>
          <p:nvPr>
            <p:ph type="title"/>
          </p:nvPr>
        </p:nvSpPr>
        <p:spPr/>
        <p:txBody>
          <a:bodyPr/>
          <a:lstStyle/>
          <a:p>
            <a:r>
              <a:rPr lang="en-US" dirty="0"/>
              <a:t>Advisors vs. Mentors</a:t>
            </a:r>
          </a:p>
        </p:txBody>
      </p:sp>
      <p:sp>
        <p:nvSpPr>
          <p:cNvPr id="3" name="Content Placeholder 2">
            <a:extLst>
              <a:ext uri="{FF2B5EF4-FFF2-40B4-BE49-F238E27FC236}">
                <a16:creationId xmlns:a16="http://schemas.microsoft.com/office/drawing/2014/main" id="{25FA000D-DC93-45D7-A94F-8E7F612F8619}"/>
              </a:ext>
            </a:extLst>
          </p:cNvPr>
          <p:cNvSpPr>
            <a:spLocks noGrp="1"/>
          </p:cNvSpPr>
          <p:nvPr>
            <p:ph sz="half" idx="1"/>
          </p:nvPr>
        </p:nvSpPr>
        <p:spPr>
          <a:xfrm>
            <a:off x="204537" y="1767322"/>
            <a:ext cx="4038600" cy="4525433"/>
          </a:xfrm>
        </p:spPr>
        <p:txBody>
          <a:bodyPr/>
          <a:lstStyle/>
          <a:p>
            <a:pPr marL="0" indent="0">
              <a:buNone/>
            </a:pPr>
            <a:r>
              <a:rPr lang="en-US" sz="2400" b="1" u="sng" dirty="0"/>
              <a:t>Advisors</a:t>
            </a:r>
          </a:p>
          <a:p>
            <a:endParaRPr lang="en-US" dirty="0"/>
          </a:p>
          <a:p>
            <a:r>
              <a:rPr lang="en-US" dirty="0"/>
              <a:t>Student-advisor relationship is more professional</a:t>
            </a:r>
          </a:p>
          <a:p>
            <a:r>
              <a:rPr lang="en-US" dirty="0"/>
              <a:t>Advisors typically focus primarily on academic progress</a:t>
            </a:r>
          </a:p>
          <a:p>
            <a:r>
              <a:rPr lang="en-US" dirty="0"/>
              <a:t>Advisors are often chosen or assigned based on expertise or training</a:t>
            </a:r>
          </a:p>
          <a:p>
            <a:r>
              <a:rPr lang="en-US" dirty="0"/>
              <a:t>Advisors provide advice and can serve as professional role models</a:t>
            </a:r>
          </a:p>
          <a:p>
            <a:endParaRPr lang="en-US" dirty="0"/>
          </a:p>
        </p:txBody>
      </p:sp>
      <p:sp>
        <p:nvSpPr>
          <p:cNvPr id="4" name="Content Placeholder 3">
            <a:extLst>
              <a:ext uri="{FF2B5EF4-FFF2-40B4-BE49-F238E27FC236}">
                <a16:creationId xmlns:a16="http://schemas.microsoft.com/office/drawing/2014/main" id="{8F946924-C86D-43A3-A364-93F2E2849AE9}"/>
              </a:ext>
            </a:extLst>
          </p:cNvPr>
          <p:cNvSpPr>
            <a:spLocks noGrp="1"/>
          </p:cNvSpPr>
          <p:nvPr>
            <p:ph sz="half" idx="2"/>
          </p:nvPr>
        </p:nvSpPr>
        <p:spPr>
          <a:xfrm>
            <a:off x="4900863" y="1681779"/>
            <a:ext cx="4038600" cy="4525433"/>
          </a:xfrm>
        </p:spPr>
        <p:txBody>
          <a:bodyPr>
            <a:normAutofit/>
          </a:bodyPr>
          <a:lstStyle/>
          <a:p>
            <a:r>
              <a:rPr lang="en-US" sz="2400" b="1" u="sng" dirty="0"/>
              <a:t>Mentors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Student-mentor relationship is more personal</a:t>
            </a:r>
          </a:p>
          <a:p>
            <a:pPr marL="342900" indent="-342900">
              <a:buFont typeface="Arial" panose="020B0604020202020204" pitchFamily="34" charset="0"/>
              <a:buChar char="•"/>
            </a:pPr>
            <a:r>
              <a:rPr lang="en-US" sz="2000" dirty="0"/>
              <a:t>Mentors often focus more on the overall well-being of the student</a:t>
            </a:r>
          </a:p>
          <a:p>
            <a:pPr marL="342900" indent="-342900">
              <a:buFont typeface="Arial" panose="020B0604020202020204" pitchFamily="34" charset="0"/>
              <a:buChar char="•"/>
            </a:pPr>
            <a:r>
              <a:rPr lang="en-US" sz="2000" dirty="0"/>
              <a:t>Mentors are typically chosen based (at least partially) on other (personal) characteristics</a:t>
            </a:r>
          </a:p>
          <a:p>
            <a:pPr marL="342900" indent="-342900">
              <a:buFont typeface="Arial" panose="020B0604020202020204" pitchFamily="34" charset="0"/>
              <a:buChar char="•"/>
            </a:pPr>
            <a:r>
              <a:rPr lang="en-US" sz="2000" dirty="0"/>
              <a:t>Mentors provide advice and can serve as personal role models</a:t>
            </a:r>
          </a:p>
        </p:txBody>
      </p:sp>
    </p:spTree>
    <p:extLst>
      <p:ext uri="{BB962C8B-B14F-4D97-AF65-F5344CB8AC3E}">
        <p14:creationId xmlns:p14="http://schemas.microsoft.com/office/powerpoint/2010/main" val="2196584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52EF0-D78D-47F8-839D-AFDA4038A025}"/>
              </a:ext>
            </a:extLst>
          </p:cNvPr>
          <p:cNvSpPr>
            <a:spLocks noGrp="1"/>
          </p:cNvSpPr>
          <p:nvPr>
            <p:ph type="title"/>
          </p:nvPr>
        </p:nvSpPr>
        <p:spPr>
          <a:xfrm>
            <a:off x="300789" y="275167"/>
            <a:ext cx="8386011" cy="1143000"/>
          </a:xfrm>
        </p:spPr>
        <p:txBody>
          <a:bodyPr>
            <a:normAutofit fontScale="90000"/>
          </a:bodyPr>
          <a:lstStyle/>
          <a:p>
            <a:r>
              <a:rPr lang="en-US" dirty="0"/>
              <a:t>Tips for Good Advising/Mentoring</a:t>
            </a:r>
            <a:endParaRPr lang="en-US" sz="2000" dirty="0"/>
          </a:p>
        </p:txBody>
      </p:sp>
      <p:sp>
        <p:nvSpPr>
          <p:cNvPr id="3" name="Content Placeholder 2">
            <a:extLst>
              <a:ext uri="{FF2B5EF4-FFF2-40B4-BE49-F238E27FC236}">
                <a16:creationId xmlns:a16="http://schemas.microsoft.com/office/drawing/2014/main" id="{71D5BFA4-5959-4C30-A20B-C9E91B59084F}"/>
              </a:ext>
            </a:extLst>
          </p:cNvPr>
          <p:cNvSpPr>
            <a:spLocks noGrp="1"/>
          </p:cNvSpPr>
          <p:nvPr>
            <p:ph idx="1"/>
          </p:nvPr>
        </p:nvSpPr>
        <p:spPr>
          <a:xfrm>
            <a:off x="180474" y="1852864"/>
            <a:ext cx="8963526" cy="4872789"/>
          </a:xfrm>
        </p:spPr>
        <p:txBody>
          <a:bodyPr>
            <a:normAutofit/>
          </a:bodyPr>
          <a:lstStyle/>
          <a:p>
            <a:pPr marL="0" indent="0">
              <a:buNone/>
            </a:pPr>
            <a:r>
              <a:rPr lang="en-US" sz="2400" b="1" dirty="0"/>
              <a:t>Overarching Tip:  Foster meaningful 2-way communication</a:t>
            </a:r>
          </a:p>
          <a:p>
            <a:pPr marL="0" indent="0">
              <a:buNone/>
            </a:pPr>
            <a:endParaRPr lang="en-US" sz="2400" dirty="0"/>
          </a:p>
          <a:p>
            <a:pPr lvl="1">
              <a:buFont typeface="+mj-lt"/>
              <a:buAutoNum type="arabicPeriod"/>
            </a:pPr>
            <a:r>
              <a:rPr lang="en-US" sz="2400" dirty="0"/>
              <a:t>  Communicate clearly, constructively, and regularly</a:t>
            </a:r>
          </a:p>
          <a:p>
            <a:pPr lvl="1">
              <a:buFont typeface="+mj-lt"/>
              <a:buAutoNum type="arabicPeriod"/>
            </a:pPr>
            <a:endParaRPr lang="en-US" sz="2400" dirty="0"/>
          </a:p>
          <a:p>
            <a:pPr lvl="1">
              <a:buFont typeface="+mj-lt"/>
              <a:buAutoNum type="arabicPeriod"/>
            </a:pPr>
            <a:r>
              <a:rPr lang="en-US" sz="2400" dirty="0"/>
              <a:t>  Provide clear, constructive, and regular feedback to    	students</a:t>
            </a:r>
          </a:p>
          <a:p>
            <a:pPr lvl="1">
              <a:buFont typeface="+mj-lt"/>
              <a:buAutoNum type="arabicPeriod"/>
            </a:pPr>
            <a:endParaRPr lang="en-US" sz="2400" dirty="0"/>
          </a:p>
          <a:p>
            <a:pPr lvl="1">
              <a:buFont typeface="+mj-lt"/>
              <a:buAutoNum type="arabicPeriod"/>
            </a:pPr>
            <a:r>
              <a:rPr lang="en-US" sz="2400" dirty="0"/>
              <a:t>  Seek feedback from students on the effectiveness of 	communication</a:t>
            </a:r>
          </a:p>
          <a:p>
            <a:pPr marL="0" indent="0">
              <a:buNone/>
            </a:pPr>
            <a:endParaRPr lang="en-US" sz="2400" b="1" dirty="0"/>
          </a:p>
          <a:p>
            <a:pPr marL="0" indent="0">
              <a:buNone/>
            </a:pPr>
            <a:r>
              <a:rPr lang="en-US" b="1" dirty="0"/>
              <a:t>Source: </a:t>
            </a:r>
            <a:r>
              <a:rPr lang="en-US" dirty="0">
                <a:hlinkClick r:id="rId2"/>
              </a:rPr>
              <a:t>https://rackham.umich.edu/downloads/how-to-mentor-graduate-students.pdf</a:t>
            </a:r>
            <a:r>
              <a:rPr lang="en-US" dirty="0"/>
              <a:t> </a:t>
            </a:r>
            <a:endParaRPr lang="en-US" b="1" dirty="0"/>
          </a:p>
        </p:txBody>
      </p:sp>
    </p:spTree>
    <p:extLst>
      <p:ext uri="{BB962C8B-B14F-4D97-AF65-F5344CB8AC3E}">
        <p14:creationId xmlns:p14="http://schemas.microsoft.com/office/powerpoint/2010/main" val="3303111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52EF0-D78D-47F8-839D-AFDA4038A025}"/>
              </a:ext>
            </a:extLst>
          </p:cNvPr>
          <p:cNvSpPr>
            <a:spLocks noGrp="1"/>
          </p:cNvSpPr>
          <p:nvPr>
            <p:ph type="title"/>
          </p:nvPr>
        </p:nvSpPr>
        <p:spPr>
          <a:xfrm>
            <a:off x="300789" y="275167"/>
            <a:ext cx="8386011" cy="1143000"/>
          </a:xfrm>
        </p:spPr>
        <p:txBody>
          <a:bodyPr>
            <a:normAutofit fontScale="90000"/>
          </a:bodyPr>
          <a:lstStyle/>
          <a:p>
            <a:r>
              <a:rPr lang="en-US" dirty="0"/>
              <a:t>Tips for Good Advising/Mentoring</a:t>
            </a:r>
            <a:endParaRPr lang="en-US" sz="2000" dirty="0"/>
          </a:p>
        </p:txBody>
      </p:sp>
      <p:sp>
        <p:nvSpPr>
          <p:cNvPr id="3" name="Content Placeholder 2">
            <a:extLst>
              <a:ext uri="{FF2B5EF4-FFF2-40B4-BE49-F238E27FC236}">
                <a16:creationId xmlns:a16="http://schemas.microsoft.com/office/drawing/2014/main" id="{71D5BFA4-5959-4C30-A20B-C9E91B59084F}"/>
              </a:ext>
            </a:extLst>
          </p:cNvPr>
          <p:cNvSpPr>
            <a:spLocks noGrp="1"/>
          </p:cNvSpPr>
          <p:nvPr>
            <p:ph idx="1"/>
          </p:nvPr>
        </p:nvSpPr>
        <p:spPr>
          <a:xfrm>
            <a:off x="180474" y="1720516"/>
            <a:ext cx="8831179" cy="4993105"/>
          </a:xfrm>
        </p:spPr>
        <p:txBody>
          <a:bodyPr>
            <a:normAutofit fontScale="92500" lnSpcReduction="10000"/>
          </a:bodyPr>
          <a:lstStyle/>
          <a:p>
            <a:r>
              <a:rPr lang="en-US" b="1" dirty="0"/>
              <a:t>Expectations</a:t>
            </a:r>
          </a:p>
          <a:p>
            <a:pPr lvl="1"/>
            <a:r>
              <a:rPr lang="en-US" dirty="0"/>
              <a:t>Be transparent about expectations</a:t>
            </a:r>
          </a:p>
          <a:p>
            <a:pPr lvl="2"/>
            <a:r>
              <a:rPr lang="en-US" dirty="0"/>
              <a:t>Academic expectations and standards</a:t>
            </a:r>
          </a:p>
          <a:p>
            <a:pPr lvl="2"/>
            <a:r>
              <a:rPr lang="en-US" dirty="0"/>
              <a:t>Needed training (and where to get it)</a:t>
            </a:r>
          </a:p>
          <a:p>
            <a:pPr lvl="2"/>
            <a:r>
              <a:rPr lang="en-US" dirty="0"/>
              <a:t>Personal and professional boundaries</a:t>
            </a:r>
          </a:p>
          <a:p>
            <a:r>
              <a:rPr lang="en-US" b="1" dirty="0"/>
              <a:t>Academic Success</a:t>
            </a:r>
          </a:p>
          <a:p>
            <a:pPr lvl="1"/>
            <a:r>
              <a:rPr lang="en-US" dirty="0"/>
              <a:t>Set and review milestones, and acknowledge student accomplishments</a:t>
            </a:r>
          </a:p>
          <a:p>
            <a:pPr lvl="1"/>
            <a:r>
              <a:rPr lang="en-US" dirty="0"/>
              <a:t>Look for and create opportunities for students to succeed</a:t>
            </a:r>
          </a:p>
          <a:p>
            <a:pPr lvl="1"/>
            <a:r>
              <a:rPr lang="en-US" dirty="0"/>
              <a:t>Help students learn from mistakes</a:t>
            </a:r>
          </a:p>
          <a:p>
            <a:pPr lvl="1"/>
            <a:r>
              <a:rPr lang="en-US" dirty="0"/>
              <a:t>Encourage students to develop new skills and think critically and independently</a:t>
            </a:r>
          </a:p>
          <a:p>
            <a:r>
              <a:rPr lang="en-US" b="1" dirty="0"/>
              <a:t>Overall Well-being</a:t>
            </a:r>
          </a:p>
          <a:p>
            <a:pPr lvl="1"/>
            <a:r>
              <a:rPr lang="en-US" dirty="0"/>
              <a:t>Be open, approachable, and accessible</a:t>
            </a:r>
          </a:p>
          <a:p>
            <a:pPr lvl="1"/>
            <a:r>
              <a:rPr lang="en-US" dirty="0"/>
              <a:t>Listen to student concerns and respond constructively</a:t>
            </a:r>
          </a:p>
          <a:p>
            <a:pPr lvl="1"/>
            <a:r>
              <a:rPr lang="en-US" dirty="0"/>
              <a:t>Look for and respond to signs of stress/distress, and reach out as appropriate</a:t>
            </a:r>
            <a:endParaRPr lang="en-US" b="1" dirty="0"/>
          </a:p>
          <a:p>
            <a:endParaRPr lang="en-US" b="1" dirty="0"/>
          </a:p>
          <a:p>
            <a:pPr marL="0" indent="0">
              <a:buNone/>
            </a:pPr>
            <a:r>
              <a:rPr lang="en-US" b="1" dirty="0"/>
              <a:t>Source: </a:t>
            </a:r>
            <a:r>
              <a:rPr lang="en-US" dirty="0">
                <a:hlinkClick r:id="rId2"/>
              </a:rPr>
              <a:t>https://rackham.umich.edu/downloads/how-to-mentor-graduate-students.pdf</a:t>
            </a:r>
            <a:r>
              <a:rPr lang="en-US" dirty="0"/>
              <a:t> </a:t>
            </a:r>
            <a:endParaRPr lang="en-US" b="1" dirty="0"/>
          </a:p>
          <a:p>
            <a:pPr marL="0" indent="0">
              <a:buNone/>
            </a:pPr>
            <a:endParaRPr lang="en-US" b="1" dirty="0"/>
          </a:p>
        </p:txBody>
      </p:sp>
    </p:spTree>
    <p:extLst>
      <p:ext uri="{BB962C8B-B14F-4D97-AF65-F5344CB8AC3E}">
        <p14:creationId xmlns:p14="http://schemas.microsoft.com/office/powerpoint/2010/main" val="248976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p:txBody>
          <a:bodyPr/>
          <a:lstStyle/>
          <a:p>
            <a:r>
              <a:rPr lang="en-US" dirty="0"/>
              <a:t>Annual Academic Reviews</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156412" y="1935763"/>
            <a:ext cx="8710862" cy="4525433"/>
          </a:xfrm>
        </p:spPr>
        <p:txBody>
          <a:bodyPr>
            <a:normAutofit/>
          </a:bodyPr>
          <a:lstStyle/>
          <a:p>
            <a:pPr marL="0" indent="0">
              <a:buNone/>
            </a:pPr>
            <a:r>
              <a:rPr lang="en-US" sz="2400" dirty="0"/>
              <a:t>Annual academic reviews can help advisors and students articulate and document both progress toward degree and expectations going forward.</a:t>
            </a:r>
          </a:p>
          <a:p>
            <a:pPr marL="0" indent="0">
              <a:buNone/>
            </a:pPr>
            <a:endParaRPr lang="en-US" sz="2400" dirty="0"/>
          </a:p>
          <a:p>
            <a:pPr marL="0" indent="0">
              <a:buNone/>
            </a:pPr>
            <a:r>
              <a:rPr lang="en-US" sz="2400" dirty="0"/>
              <a:t>TGS has developed a template for doing annual reviews for doctoral/MFA students:</a:t>
            </a:r>
          </a:p>
          <a:p>
            <a:pPr marL="0" indent="0">
              <a:buNone/>
            </a:pPr>
            <a:endParaRPr lang="en-US" sz="2400" dirty="0"/>
          </a:p>
          <a:p>
            <a:pPr marL="0" indent="0">
              <a:buNone/>
            </a:pPr>
            <a:r>
              <a:rPr lang="en-US" sz="2400" dirty="0">
                <a:hlinkClick r:id="rId2"/>
              </a:rPr>
              <a:t>https://grad.uconn.edu/faculty-staff-resources/managing-graduate-programs/annual-academic-evaluations/</a:t>
            </a:r>
            <a:r>
              <a:rPr lang="en-US" sz="2400" dirty="0"/>
              <a:t> </a:t>
            </a:r>
          </a:p>
        </p:txBody>
      </p:sp>
    </p:spTree>
    <p:extLst>
      <p:ext uri="{BB962C8B-B14F-4D97-AF65-F5344CB8AC3E}">
        <p14:creationId xmlns:p14="http://schemas.microsoft.com/office/powerpoint/2010/main" val="322036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p:txBody>
          <a:bodyPr/>
          <a:lstStyle/>
          <a:p>
            <a:r>
              <a:rPr lang="en-US" dirty="0"/>
              <a:t>Possible Advising Challenges</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240632" y="1792705"/>
            <a:ext cx="8313821" cy="4932948"/>
          </a:xfrm>
        </p:spPr>
        <p:txBody>
          <a:bodyPr/>
          <a:lstStyle/>
          <a:p>
            <a:r>
              <a:rPr lang="en-US" sz="2000" dirty="0"/>
              <a:t>Student is not making adequate academic progress</a:t>
            </a:r>
          </a:p>
          <a:p>
            <a:pPr lvl="1"/>
            <a:r>
              <a:rPr lang="en-US" sz="2000" dirty="0"/>
              <a:t>Not completing coursework</a:t>
            </a:r>
          </a:p>
          <a:p>
            <a:pPr lvl="1"/>
            <a:r>
              <a:rPr lang="en-US" sz="2000" dirty="0"/>
              <a:t>Not progressing adequately on research</a:t>
            </a:r>
          </a:p>
          <a:p>
            <a:endParaRPr lang="en-US" sz="2000" dirty="0"/>
          </a:p>
          <a:p>
            <a:r>
              <a:rPr lang="en-US" sz="2000" dirty="0"/>
              <a:t>Student appears to be suffering from non-academic challenges (e.g., physical/mental health issues, other personal/family issues)</a:t>
            </a:r>
          </a:p>
          <a:p>
            <a:pPr marL="0" indent="0">
              <a:buNone/>
            </a:pPr>
            <a:endParaRPr lang="en-US" sz="2000" dirty="0"/>
          </a:p>
          <a:p>
            <a:r>
              <a:rPr lang="en-US" sz="2000" dirty="0"/>
              <a:t>Failure to see “eye-to-eye” or agree on plans moving forward</a:t>
            </a:r>
          </a:p>
          <a:p>
            <a:endParaRPr lang="en-US" sz="2000" dirty="0"/>
          </a:p>
          <a:p>
            <a:r>
              <a:rPr lang="en-US" sz="2000" dirty="0"/>
              <a:t>Difficult inter-personal dynamics between advisor and advisee (personalities play a role in all relationships)</a:t>
            </a:r>
          </a:p>
          <a:p>
            <a:endParaRPr lang="en-US" sz="2000" dirty="0"/>
          </a:p>
          <a:p>
            <a:r>
              <a:rPr lang="en-US" sz="2000" dirty="0"/>
              <a:t>Misunderstandings (typically due to communication issues)</a:t>
            </a:r>
          </a:p>
          <a:p>
            <a:endParaRPr lang="en-US" dirty="0"/>
          </a:p>
        </p:txBody>
      </p:sp>
    </p:spTree>
    <p:extLst>
      <p:ext uri="{BB962C8B-B14F-4D97-AF65-F5344CB8AC3E}">
        <p14:creationId xmlns:p14="http://schemas.microsoft.com/office/powerpoint/2010/main" val="866414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p:txBody>
          <a:bodyPr/>
          <a:lstStyle/>
          <a:p>
            <a:r>
              <a:rPr lang="en-US" dirty="0"/>
              <a:t>Resources to Help</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288757" y="1659037"/>
            <a:ext cx="8650705" cy="4923796"/>
          </a:xfrm>
        </p:spPr>
        <p:txBody>
          <a:bodyPr>
            <a:normAutofit/>
          </a:bodyPr>
          <a:lstStyle/>
          <a:p>
            <a:r>
              <a:rPr lang="en-US" dirty="0"/>
              <a:t>TGS website:  </a:t>
            </a:r>
            <a:r>
              <a:rPr lang="en-US" dirty="0">
                <a:hlinkClick r:id="rId2"/>
              </a:rPr>
              <a:t>https://grad.uconn.edu/faculty-staff-resources/advising-mentoring/</a:t>
            </a:r>
            <a:r>
              <a:rPr lang="en-US" dirty="0"/>
              <a:t> </a:t>
            </a:r>
          </a:p>
          <a:p>
            <a:endParaRPr lang="en-US" dirty="0"/>
          </a:p>
          <a:p>
            <a:r>
              <a:rPr lang="en-US" dirty="0"/>
              <a:t>TGS staff:  Graduate Student and Post-Doctoral Student Affairs Team</a:t>
            </a:r>
          </a:p>
          <a:p>
            <a:pPr lvl="1"/>
            <a:r>
              <a:rPr lang="en-US" dirty="0"/>
              <a:t>Karen Bresciano:  </a:t>
            </a:r>
            <a:r>
              <a:rPr lang="en-US" dirty="0">
                <a:hlinkClick r:id="rId3"/>
              </a:rPr>
              <a:t>karen.bresciano@uconn.edu</a:t>
            </a:r>
            <a:endParaRPr lang="en-US" dirty="0"/>
          </a:p>
          <a:p>
            <a:pPr lvl="1"/>
            <a:r>
              <a:rPr lang="en-US" dirty="0"/>
              <a:t>Cinnamon Adams:  </a:t>
            </a:r>
            <a:r>
              <a:rPr lang="en-US" dirty="0">
                <a:hlinkClick r:id="rId4"/>
              </a:rPr>
              <a:t>cinnamon.adams@uconn.edu</a:t>
            </a:r>
            <a:r>
              <a:rPr lang="en-US" dirty="0"/>
              <a:t> </a:t>
            </a:r>
          </a:p>
          <a:p>
            <a:pPr lvl="1"/>
            <a:r>
              <a:rPr lang="en-US" dirty="0"/>
              <a:t>Megan Petsa: </a:t>
            </a:r>
            <a:r>
              <a:rPr lang="en-US" dirty="0">
                <a:hlinkClick r:id="rId5"/>
              </a:rPr>
              <a:t>megan.petsa@uconn.edu</a:t>
            </a:r>
            <a:endParaRPr lang="en-US" dirty="0"/>
          </a:p>
          <a:p>
            <a:pPr lvl="1"/>
            <a:r>
              <a:rPr lang="en-US" dirty="0"/>
              <a:t>Stuart Duncan: </a:t>
            </a:r>
            <a:r>
              <a:rPr lang="en-US" dirty="0">
                <a:hlinkClick r:id="rId6"/>
              </a:rPr>
              <a:t>stuart.duncan@uconn.edu</a:t>
            </a:r>
            <a:endParaRPr lang="en-US" dirty="0"/>
          </a:p>
          <a:p>
            <a:pPr lvl="1"/>
            <a:endParaRPr lang="en-US" dirty="0"/>
          </a:p>
          <a:p>
            <a:pPr marL="457200" lvl="1" indent="0">
              <a:buNone/>
            </a:pPr>
            <a:endParaRPr lang="en-US" dirty="0"/>
          </a:p>
          <a:p>
            <a:pPr marL="0" indent="0">
              <a:buNone/>
            </a:pPr>
            <a:r>
              <a:rPr lang="en-US" dirty="0"/>
              <a:t>Things they can help with:</a:t>
            </a:r>
          </a:p>
          <a:p>
            <a:pPr lvl="1"/>
            <a:r>
              <a:rPr lang="en-US" dirty="0"/>
              <a:t>Having difficult conversations</a:t>
            </a:r>
          </a:p>
          <a:p>
            <a:pPr lvl="1"/>
            <a:r>
              <a:rPr lang="en-US" dirty="0"/>
              <a:t>Referrals to other university resources (e.g., mental health, CSD)</a:t>
            </a:r>
          </a:p>
          <a:p>
            <a:pPr lvl="1"/>
            <a:r>
              <a:rPr lang="en-US" dirty="0"/>
              <a:t>Making changes when more is needed</a:t>
            </a:r>
          </a:p>
        </p:txBody>
      </p:sp>
    </p:spTree>
    <p:extLst>
      <p:ext uri="{BB962C8B-B14F-4D97-AF65-F5344CB8AC3E}">
        <p14:creationId xmlns:p14="http://schemas.microsoft.com/office/powerpoint/2010/main" val="2244163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AD98-7C5D-4919-B3D6-19D8C1F72AC5}"/>
              </a:ext>
            </a:extLst>
          </p:cNvPr>
          <p:cNvSpPr>
            <a:spLocks noGrp="1"/>
          </p:cNvSpPr>
          <p:nvPr>
            <p:ph type="title"/>
          </p:nvPr>
        </p:nvSpPr>
        <p:spPr/>
        <p:txBody>
          <a:bodyPr/>
          <a:lstStyle/>
          <a:p>
            <a:r>
              <a:rPr lang="en-US" dirty="0"/>
              <a:t>When More is Needed</a:t>
            </a:r>
          </a:p>
        </p:txBody>
      </p:sp>
      <p:sp>
        <p:nvSpPr>
          <p:cNvPr id="3" name="Content Placeholder 2">
            <a:extLst>
              <a:ext uri="{FF2B5EF4-FFF2-40B4-BE49-F238E27FC236}">
                <a16:creationId xmlns:a16="http://schemas.microsoft.com/office/drawing/2014/main" id="{91E14ED3-1849-4BE7-8257-6EE3CED7F256}"/>
              </a:ext>
            </a:extLst>
          </p:cNvPr>
          <p:cNvSpPr>
            <a:spLocks noGrp="1"/>
          </p:cNvSpPr>
          <p:nvPr>
            <p:ph idx="1"/>
          </p:nvPr>
        </p:nvSpPr>
        <p:spPr>
          <a:xfrm>
            <a:off x="300789" y="1659037"/>
            <a:ext cx="8386011" cy="4923796"/>
          </a:xfrm>
        </p:spPr>
        <p:txBody>
          <a:bodyPr/>
          <a:lstStyle/>
          <a:p>
            <a:pPr indent="-285750"/>
            <a:r>
              <a:rPr lang="en-US" sz="2400" dirty="0"/>
              <a:t>Reduced course/credit load</a:t>
            </a:r>
          </a:p>
          <a:p>
            <a:pPr lvl="1"/>
            <a:r>
              <a:rPr lang="en-US" sz="2400" dirty="0"/>
              <a:t>Implications for GA, financial aid, visa status</a:t>
            </a:r>
          </a:p>
          <a:p>
            <a:pPr indent="-285750"/>
            <a:endParaRPr lang="en-US" dirty="0"/>
          </a:p>
          <a:p>
            <a:pPr indent="-285750"/>
            <a:r>
              <a:rPr lang="en-US" sz="2400" dirty="0"/>
              <a:t>Change of major advisor </a:t>
            </a:r>
          </a:p>
          <a:p>
            <a:pPr indent="-285750"/>
            <a:endParaRPr lang="en-US" sz="1100" dirty="0"/>
          </a:p>
          <a:p>
            <a:pPr indent="-285750"/>
            <a:r>
              <a:rPr lang="en-US" sz="2400" dirty="0"/>
              <a:t>Separation</a:t>
            </a:r>
          </a:p>
          <a:p>
            <a:pPr lvl="1"/>
            <a:r>
              <a:rPr lang="en-US" sz="2400" dirty="0"/>
              <a:t>Academic leave of absence</a:t>
            </a:r>
          </a:p>
          <a:p>
            <a:pPr lvl="1"/>
            <a:r>
              <a:rPr lang="en-US" sz="2400" dirty="0"/>
              <a:t>Voluntary exit/change of program</a:t>
            </a:r>
          </a:p>
          <a:p>
            <a:pPr lvl="1"/>
            <a:r>
              <a:rPr lang="en-US" sz="2400" dirty="0"/>
              <a:t>Dismissal</a:t>
            </a:r>
          </a:p>
          <a:p>
            <a:pPr lvl="1"/>
            <a:endParaRPr lang="en-US" dirty="0"/>
          </a:p>
          <a:p>
            <a:r>
              <a:rPr lang="en-US" sz="2400" dirty="0"/>
              <a:t>Student Care Team</a:t>
            </a:r>
          </a:p>
          <a:p>
            <a:endParaRPr lang="en-US" dirty="0"/>
          </a:p>
        </p:txBody>
      </p:sp>
    </p:spTree>
    <p:extLst>
      <p:ext uri="{BB962C8B-B14F-4D97-AF65-F5344CB8AC3E}">
        <p14:creationId xmlns:p14="http://schemas.microsoft.com/office/powerpoint/2010/main" val="2490297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Dismissal</a:t>
            </a:r>
          </a:p>
        </p:txBody>
      </p:sp>
      <p:sp>
        <p:nvSpPr>
          <p:cNvPr id="3" name="Content Placeholder 2"/>
          <p:cNvSpPr>
            <a:spLocks noGrp="1"/>
          </p:cNvSpPr>
          <p:nvPr>
            <p:ph idx="1"/>
          </p:nvPr>
        </p:nvSpPr>
        <p:spPr/>
        <p:txBody>
          <a:bodyPr>
            <a:noAutofit/>
          </a:bodyPr>
          <a:lstStyle/>
          <a:p>
            <a:r>
              <a:rPr lang="en-US" sz="2400" dirty="0"/>
              <a:t>Criteria for Dismissal</a:t>
            </a:r>
            <a:endParaRPr lang="en-US" sz="1600" dirty="0"/>
          </a:p>
          <a:p>
            <a:pPr lvl="2">
              <a:buFont typeface="+mj-lt"/>
              <a:buAutoNum type="arabicPeriod"/>
            </a:pPr>
            <a:r>
              <a:rPr lang="en-US" sz="1600" dirty="0"/>
              <a:t>Failure to maintain the minimum cumulative grade point average required by The Graduate School (3.0);</a:t>
            </a:r>
          </a:p>
          <a:p>
            <a:pPr lvl="2">
              <a:buFont typeface="+mj-lt"/>
              <a:buAutoNum type="arabicPeriod"/>
            </a:pPr>
            <a:r>
              <a:rPr lang="en-US" sz="1600" dirty="0"/>
              <a:t>Receiving a grade of “D+,” “D,” “D-,” “F,” or “U” in any course;</a:t>
            </a:r>
          </a:p>
          <a:p>
            <a:pPr lvl="2">
              <a:buFont typeface="+mj-lt"/>
              <a:buAutoNum type="arabicPeriod"/>
            </a:pPr>
            <a:r>
              <a:rPr lang="en-US" sz="1600" dirty="0"/>
              <a:t>If required, failure to satisfy a foreign language requirement for a degree;</a:t>
            </a:r>
          </a:p>
          <a:p>
            <a:pPr lvl="2">
              <a:buFont typeface="+mj-lt"/>
              <a:buAutoNum type="arabicPeriod"/>
            </a:pPr>
            <a:r>
              <a:rPr lang="en-US" sz="1600" dirty="0"/>
              <a:t>Failure of the doctoral General Examination, if one is required;</a:t>
            </a:r>
          </a:p>
          <a:p>
            <a:pPr lvl="2">
              <a:buFont typeface="+mj-lt"/>
              <a:buAutoNum type="arabicPeriod"/>
            </a:pPr>
            <a:r>
              <a:rPr lang="en-US" sz="1600" dirty="0"/>
              <a:t>Failure to produce an acceptable Doctoral Dissertation Proposal, if one is required;</a:t>
            </a:r>
          </a:p>
          <a:p>
            <a:pPr lvl="2">
              <a:buFont typeface="+mj-lt"/>
              <a:buAutoNum type="arabicPeriod"/>
            </a:pPr>
            <a:r>
              <a:rPr lang="en-US" sz="1600" dirty="0"/>
              <a:t>Unsatisfactory performance in any aspect of the research or writing for a required master’s thesis or doctoral dissertation;</a:t>
            </a:r>
          </a:p>
          <a:p>
            <a:pPr lvl="2">
              <a:buFont typeface="+mj-lt"/>
              <a:buAutoNum type="arabicPeriod"/>
            </a:pPr>
            <a:r>
              <a:rPr lang="en-US" sz="1600" dirty="0"/>
              <a:t>Failure of a required final examination for the master’s or doctoral degree; or</a:t>
            </a:r>
          </a:p>
          <a:p>
            <a:pPr lvl="2">
              <a:buFont typeface="+mj-lt"/>
              <a:buAutoNum type="arabicPeriod"/>
            </a:pPr>
            <a:r>
              <a:rPr lang="en-US" sz="1600" dirty="0"/>
              <a:t>Failure to satisfy any other requirement of the student’s graduate degree program.</a:t>
            </a:r>
          </a:p>
          <a:p>
            <a:pPr lvl="2">
              <a:buFont typeface="+mj-lt"/>
              <a:buAutoNum type="arabicPeriod"/>
            </a:pPr>
            <a:endParaRPr lang="en-US" sz="1600" dirty="0"/>
          </a:p>
          <a:p>
            <a:pPr marL="457200"/>
            <a:r>
              <a:rPr lang="en-US" sz="2400" dirty="0"/>
              <a:t>Dismissal vs Resignation</a:t>
            </a:r>
          </a:p>
        </p:txBody>
      </p:sp>
    </p:spTree>
    <p:extLst>
      <p:ext uri="{BB962C8B-B14F-4D97-AF65-F5344CB8AC3E}">
        <p14:creationId xmlns:p14="http://schemas.microsoft.com/office/powerpoint/2010/main" val="2557727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 Supervision</a:t>
            </a:r>
          </a:p>
        </p:txBody>
      </p:sp>
      <p:sp>
        <p:nvSpPr>
          <p:cNvPr id="3" name="Content Placeholder 2"/>
          <p:cNvSpPr>
            <a:spLocks noGrp="1"/>
          </p:cNvSpPr>
          <p:nvPr>
            <p:ph idx="1"/>
          </p:nvPr>
        </p:nvSpPr>
        <p:spPr/>
        <p:txBody>
          <a:bodyPr>
            <a:normAutofit fontScale="85000" lnSpcReduction="10000"/>
          </a:bodyPr>
          <a:lstStyle/>
          <a:p>
            <a:endParaRPr lang="en-US" sz="2400" dirty="0"/>
          </a:p>
          <a:p>
            <a:r>
              <a:rPr lang="en-US" sz="2400" dirty="0"/>
              <a:t>Overlapping roles as students and employees</a:t>
            </a:r>
          </a:p>
          <a:p>
            <a:endParaRPr lang="en-US" sz="2400" dirty="0"/>
          </a:p>
          <a:p>
            <a:r>
              <a:rPr lang="en-US" sz="2400" dirty="0"/>
              <a:t>Union Contract for GAs employed at Storrs/regionals (not UCH) </a:t>
            </a:r>
          </a:p>
          <a:p>
            <a:pPr lvl="1"/>
            <a:r>
              <a:rPr lang="en-US" sz="2400" dirty="0"/>
              <a:t>Protected work</a:t>
            </a:r>
          </a:p>
          <a:p>
            <a:pPr lvl="1"/>
            <a:r>
              <a:rPr lang="en-US" sz="2400" dirty="0"/>
              <a:t>Time off (10/semester) </a:t>
            </a:r>
          </a:p>
          <a:p>
            <a:endParaRPr lang="en-US" sz="2400" dirty="0"/>
          </a:p>
          <a:p>
            <a:r>
              <a:rPr lang="en-US" sz="2400" dirty="0"/>
              <a:t>Progressive discipline (Labor Relations)</a:t>
            </a:r>
          </a:p>
          <a:p>
            <a:pPr lvl="1"/>
            <a:r>
              <a:rPr lang="en-US" sz="2400" dirty="0"/>
              <a:t>Alison Cutler (</a:t>
            </a:r>
            <a:r>
              <a:rPr lang="en-US" sz="2400" dirty="0">
                <a:hlinkClick r:id="rId2"/>
              </a:rPr>
              <a:t>alison.cutler@uconn.edu</a:t>
            </a:r>
            <a:r>
              <a:rPr lang="en-US" sz="2400" dirty="0"/>
              <a:t>) </a:t>
            </a:r>
          </a:p>
          <a:p>
            <a:endParaRPr lang="en-US" sz="2400" dirty="0"/>
          </a:p>
          <a:p>
            <a:r>
              <a:rPr lang="en-US" sz="2400" dirty="0"/>
              <a:t>Ask for guidance</a:t>
            </a:r>
          </a:p>
          <a:p>
            <a:endParaRPr lang="en-US" sz="2400" dirty="0"/>
          </a:p>
          <a:p>
            <a:r>
              <a:rPr lang="en-US" sz="2400" dirty="0"/>
              <a:t>Additional </a:t>
            </a:r>
            <a:r>
              <a:rPr lang="en-US" sz="2400" dirty="0">
                <a:hlinkClick r:id="rId3"/>
              </a:rPr>
              <a:t>resources and referrals </a:t>
            </a:r>
            <a:r>
              <a:rPr lang="en-US" sz="2400" dirty="0"/>
              <a:t>for GAs </a:t>
            </a:r>
          </a:p>
          <a:p>
            <a:pPr marL="0" indent="0">
              <a:buNone/>
            </a:pPr>
            <a:endParaRPr lang="en-US" dirty="0"/>
          </a:p>
          <a:p>
            <a:endParaRPr lang="en-US" dirty="0"/>
          </a:p>
        </p:txBody>
      </p:sp>
    </p:spTree>
    <p:extLst>
      <p:ext uri="{BB962C8B-B14F-4D97-AF65-F5344CB8AC3E}">
        <p14:creationId xmlns:p14="http://schemas.microsoft.com/office/powerpoint/2010/main" val="3727055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Students</a:t>
            </a:r>
          </a:p>
        </p:txBody>
      </p:sp>
      <p:sp>
        <p:nvSpPr>
          <p:cNvPr id="3" name="Content Placeholder 2"/>
          <p:cNvSpPr>
            <a:spLocks noGrp="1"/>
          </p:cNvSpPr>
          <p:nvPr>
            <p:ph idx="1"/>
          </p:nvPr>
        </p:nvSpPr>
        <p:spPr/>
        <p:txBody>
          <a:bodyPr/>
          <a:lstStyle/>
          <a:p>
            <a:r>
              <a:rPr lang="en-US" sz="2800" dirty="0"/>
              <a:t>Visa status is impacted by enrollment </a:t>
            </a:r>
          </a:p>
          <a:p>
            <a:pPr lvl="1"/>
            <a:r>
              <a:rPr lang="en-US" sz="2800" dirty="0"/>
              <a:t>add/drop</a:t>
            </a:r>
          </a:p>
          <a:p>
            <a:pPr lvl="1"/>
            <a:r>
              <a:rPr lang="en-US" sz="2800" dirty="0"/>
              <a:t>program change</a:t>
            </a:r>
          </a:p>
          <a:p>
            <a:pPr lvl="1"/>
            <a:r>
              <a:rPr lang="en-US" sz="2800" dirty="0"/>
              <a:t>dates of separation</a:t>
            </a:r>
          </a:p>
          <a:p>
            <a:pPr marL="0" indent="0">
              <a:buNone/>
            </a:pPr>
            <a:endParaRPr lang="en-US" sz="2800" dirty="0"/>
          </a:p>
          <a:p>
            <a:r>
              <a:rPr lang="en-US" sz="2800" dirty="0"/>
              <a:t>OPT/CPT and I-20 end dates</a:t>
            </a:r>
          </a:p>
          <a:p>
            <a:endParaRPr lang="en-US" sz="2800" dirty="0"/>
          </a:p>
          <a:p>
            <a:r>
              <a:rPr lang="en-US" sz="2800" dirty="0"/>
              <a:t>Ask ISSS for guidance</a:t>
            </a:r>
            <a:endParaRPr lang="en-US" dirty="0"/>
          </a:p>
        </p:txBody>
      </p:sp>
    </p:spTree>
    <p:extLst>
      <p:ext uri="{BB962C8B-B14F-4D97-AF65-F5344CB8AC3E}">
        <p14:creationId xmlns:p14="http://schemas.microsoft.com/office/powerpoint/2010/main" val="226912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today’s topics</a:t>
            </a:r>
          </a:p>
        </p:txBody>
      </p:sp>
      <p:sp>
        <p:nvSpPr>
          <p:cNvPr id="3" name="Content Placeholder 2"/>
          <p:cNvSpPr>
            <a:spLocks noGrp="1"/>
          </p:cNvSpPr>
          <p:nvPr>
            <p:ph idx="1"/>
          </p:nvPr>
        </p:nvSpPr>
        <p:spPr>
          <a:xfrm>
            <a:off x="276727" y="1659037"/>
            <a:ext cx="8542420" cy="4813952"/>
          </a:xfrm>
        </p:spPr>
        <p:txBody>
          <a:bodyPr>
            <a:normAutofit fontScale="85000" lnSpcReduction="10000"/>
          </a:bodyPr>
          <a:lstStyle/>
          <a:p>
            <a:endParaRPr lang="en-US" dirty="0"/>
          </a:p>
          <a:p>
            <a:r>
              <a:rPr lang="en-US" sz="3200" dirty="0"/>
              <a:t>How does graduate student advising work at UConn?  What are the roles and responsibilities of advisors?</a:t>
            </a:r>
          </a:p>
          <a:p>
            <a:endParaRPr lang="en-US" sz="3200" dirty="0"/>
          </a:p>
          <a:p>
            <a:r>
              <a:rPr lang="en-US" sz="3200" dirty="0"/>
              <a:t>What are some tips for being a “good” advisor?</a:t>
            </a:r>
          </a:p>
          <a:p>
            <a:endParaRPr lang="en-US" sz="3200" dirty="0"/>
          </a:p>
          <a:p>
            <a:r>
              <a:rPr lang="en-US" sz="3200" dirty="0"/>
              <a:t>What are some advising challenges and how can you deal with them?  </a:t>
            </a:r>
          </a:p>
          <a:p>
            <a:pPr marL="0" indent="0">
              <a:buNone/>
            </a:pPr>
            <a:endParaRPr lang="en-US" sz="3200" dirty="0"/>
          </a:p>
          <a:p>
            <a:r>
              <a:rPr lang="en-US" sz="3200" dirty="0"/>
              <a:t>What resources are available to help with advisors?  </a:t>
            </a:r>
          </a:p>
          <a:p>
            <a:endParaRPr lang="en-US" dirty="0"/>
          </a:p>
        </p:txBody>
      </p:sp>
    </p:spTree>
    <p:extLst>
      <p:ext uri="{BB962C8B-B14F-4D97-AF65-F5344CB8AC3E}">
        <p14:creationId xmlns:p14="http://schemas.microsoft.com/office/powerpoint/2010/main" val="2468868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a:t>
            </a:r>
          </a:p>
        </p:txBody>
      </p:sp>
      <p:sp>
        <p:nvSpPr>
          <p:cNvPr id="3" name="Content Placeholder 2"/>
          <p:cNvSpPr>
            <a:spLocks noGrp="1"/>
          </p:cNvSpPr>
          <p:nvPr>
            <p:ph idx="1"/>
          </p:nvPr>
        </p:nvSpPr>
        <p:spPr/>
        <p:txBody>
          <a:bodyPr/>
          <a:lstStyle/>
          <a:p>
            <a:r>
              <a:rPr lang="en-US" sz="3200" dirty="0"/>
              <a:t>Know what you know </a:t>
            </a:r>
          </a:p>
          <a:p>
            <a:pPr marL="457200" lvl="1" indent="0">
              <a:buNone/>
            </a:pPr>
            <a:r>
              <a:rPr lang="en-US" sz="3200" dirty="0"/>
              <a:t>	and what you don’t know</a:t>
            </a:r>
          </a:p>
          <a:p>
            <a:endParaRPr lang="en-US" sz="2000" dirty="0"/>
          </a:p>
          <a:p>
            <a:r>
              <a:rPr lang="en-US" sz="3200" dirty="0"/>
              <a:t>Know what things are your responsibility </a:t>
            </a:r>
          </a:p>
          <a:p>
            <a:pPr marL="457200" lvl="1" indent="0">
              <a:buNone/>
            </a:pPr>
            <a:r>
              <a:rPr lang="en-US" sz="3200" dirty="0"/>
              <a:t>	to know</a:t>
            </a:r>
          </a:p>
          <a:p>
            <a:pPr marL="0" indent="0">
              <a:buNone/>
            </a:pPr>
            <a:r>
              <a:rPr lang="en-US" sz="3200" dirty="0"/>
              <a:t>	</a:t>
            </a:r>
            <a:r>
              <a:rPr lang="en-US" sz="2000" dirty="0"/>
              <a:t>	</a:t>
            </a:r>
          </a:p>
          <a:p>
            <a:r>
              <a:rPr lang="en-US" sz="3200" dirty="0"/>
              <a:t>Know who is supposed to know </a:t>
            </a:r>
          </a:p>
          <a:p>
            <a:pPr marL="457200" lvl="1" indent="0">
              <a:buNone/>
            </a:pPr>
            <a:r>
              <a:rPr lang="en-US" sz="3200" dirty="0"/>
              <a:t>	what you don’t know</a:t>
            </a:r>
          </a:p>
          <a:p>
            <a:pPr marL="0" indent="0">
              <a:buNone/>
            </a:pPr>
            <a:endParaRPr lang="en-US" dirty="0"/>
          </a:p>
          <a:p>
            <a:endParaRPr lang="en-US" dirty="0"/>
          </a:p>
        </p:txBody>
      </p:sp>
    </p:spTree>
    <p:extLst>
      <p:ext uri="{BB962C8B-B14F-4D97-AF65-F5344CB8AC3E}">
        <p14:creationId xmlns:p14="http://schemas.microsoft.com/office/powerpoint/2010/main" val="405714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not all you…</a:t>
            </a:r>
          </a:p>
        </p:txBody>
      </p:sp>
      <p:sp>
        <p:nvSpPr>
          <p:cNvPr id="3" name="Content Placeholder 2"/>
          <p:cNvSpPr>
            <a:spLocks noGrp="1"/>
          </p:cNvSpPr>
          <p:nvPr>
            <p:ph idx="1"/>
          </p:nvPr>
        </p:nvSpPr>
        <p:spPr>
          <a:xfrm>
            <a:off x="457200" y="1659038"/>
            <a:ext cx="8229600" cy="4366205"/>
          </a:xfrm>
        </p:spPr>
        <p:txBody>
          <a:bodyPr numCol="2">
            <a:normAutofit fontScale="85000" lnSpcReduction="20000"/>
          </a:bodyPr>
          <a:lstStyle/>
          <a:p>
            <a:pPr>
              <a:spcAft>
                <a:spcPts val="600"/>
              </a:spcAft>
            </a:pPr>
            <a:r>
              <a:rPr lang="en-US" sz="2600" dirty="0"/>
              <a:t>Center for Career Development </a:t>
            </a:r>
          </a:p>
          <a:p>
            <a:pPr>
              <a:spcAft>
                <a:spcPts val="600"/>
              </a:spcAft>
            </a:pPr>
            <a:r>
              <a:rPr lang="en-US" sz="2600" dirty="0"/>
              <a:t>Student Health &amp; Wellness</a:t>
            </a:r>
          </a:p>
          <a:p>
            <a:pPr>
              <a:spcAft>
                <a:spcPts val="600"/>
              </a:spcAft>
            </a:pPr>
            <a:r>
              <a:rPr lang="en-US" sz="2600" dirty="0"/>
              <a:t>Counseling &amp; Mental Health </a:t>
            </a:r>
          </a:p>
          <a:p>
            <a:pPr>
              <a:spcAft>
                <a:spcPts val="600"/>
              </a:spcAft>
            </a:pPr>
            <a:r>
              <a:rPr lang="en-US" sz="2600" dirty="0"/>
              <a:t>Financial Aid</a:t>
            </a:r>
          </a:p>
          <a:p>
            <a:pPr>
              <a:spcAft>
                <a:spcPts val="600"/>
              </a:spcAft>
            </a:pPr>
            <a:r>
              <a:rPr lang="en-US" sz="2600" dirty="0"/>
              <a:t>Office of National Scholarships &amp; Fellowships</a:t>
            </a:r>
          </a:p>
          <a:p>
            <a:pPr>
              <a:spcAft>
                <a:spcPts val="600"/>
              </a:spcAft>
            </a:pPr>
            <a:r>
              <a:rPr lang="en-US" sz="2600" dirty="0"/>
              <a:t>Writing Center</a:t>
            </a:r>
          </a:p>
          <a:p>
            <a:pPr>
              <a:spcAft>
                <a:spcPts val="600"/>
              </a:spcAft>
            </a:pPr>
            <a:r>
              <a:rPr lang="en-US" sz="2600" dirty="0"/>
              <a:t>Student Care Team</a:t>
            </a:r>
          </a:p>
          <a:p>
            <a:pPr>
              <a:spcAft>
                <a:spcPts val="600"/>
              </a:spcAft>
            </a:pPr>
            <a:r>
              <a:rPr lang="en-US" sz="2600" dirty="0"/>
              <a:t>Cultural Centers</a:t>
            </a:r>
          </a:p>
          <a:p>
            <a:pPr>
              <a:spcAft>
                <a:spcPts val="600"/>
              </a:spcAft>
            </a:pPr>
            <a:r>
              <a:rPr lang="en-US" sz="2600" dirty="0"/>
              <a:t>International Student &amp; Scholar Services</a:t>
            </a:r>
          </a:p>
          <a:p>
            <a:pPr>
              <a:spcAft>
                <a:spcPts val="600"/>
              </a:spcAft>
            </a:pPr>
            <a:r>
              <a:rPr lang="en-US" sz="2600" dirty="0"/>
              <a:t>Center for Students with Disabilities</a:t>
            </a:r>
          </a:p>
          <a:p>
            <a:pPr>
              <a:spcAft>
                <a:spcPts val="600"/>
              </a:spcAft>
            </a:pPr>
            <a:r>
              <a:rPr lang="en-US" sz="2600" dirty="0"/>
              <a:t>Registrar</a:t>
            </a:r>
          </a:p>
          <a:p>
            <a:pPr>
              <a:spcAft>
                <a:spcPts val="600"/>
              </a:spcAft>
            </a:pPr>
            <a:r>
              <a:rPr lang="en-US" sz="2600" dirty="0"/>
              <a:t>Library</a:t>
            </a:r>
          </a:p>
          <a:p>
            <a:pPr>
              <a:spcAft>
                <a:spcPts val="600"/>
              </a:spcAft>
            </a:pPr>
            <a:r>
              <a:rPr lang="en-US" sz="2600" dirty="0"/>
              <a:t>Graduate Student Senate</a:t>
            </a:r>
          </a:p>
          <a:p>
            <a:pPr>
              <a:spcAft>
                <a:spcPts val="600"/>
              </a:spcAft>
            </a:pPr>
            <a:r>
              <a:rPr lang="en-US" sz="2600" dirty="0" err="1"/>
              <a:t>Assoc</a:t>
            </a:r>
            <a:r>
              <a:rPr lang="en-US" sz="2600" dirty="0"/>
              <a:t> of Area Religious Communities</a:t>
            </a:r>
          </a:p>
          <a:p>
            <a:pPr>
              <a:spcAft>
                <a:spcPts val="600"/>
              </a:spcAft>
            </a:pPr>
            <a:r>
              <a:rPr lang="en-US" sz="2600" dirty="0"/>
              <a:t>Graduate Employee Union</a:t>
            </a:r>
          </a:p>
          <a:p>
            <a:pPr>
              <a:spcAft>
                <a:spcPts val="600"/>
              </a:spcAft>
            </a:pPr>
            <a:r>
              <a:rPr lang="en-US" sz="2600" dirty="0"/>
              <a:t>And more…</a:t>
            </a:r>
          </a:p>
          <a:p>
            <a:pPr marL="0" indent="0">
              <a:spcAft>
                <a:spcPts val="600"/>
              </a:spcAft>
              <a:buNone/>
            </a:pPr>
            <a:endParaRPr lang="en-US" dirty="0"/>
          </a:p>
        </p:txBody>
      </p:sp>
    </p:spTree>
    <p:extLst>
      <p:ext uri="{BB962C8B-B14F-4D97-AF65-F5344CB8AC3E}">
        <p14:creationId xmlns:p14="http://schemas.microsoft.com/office/powerpoint/2010/main" val="20643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of course…</a:t>
            </a:r>
          </a:p>
        </p:txBody>
      </p:sp>
      <p:sp>
        <p:nvSpPr>
          <p:cNvPr id="3" name="Content Placeholder 2"/>
          <p:cNvSpPr>
            <a:spLocks noGrp="1"/>
          </p:cNvSpPr>
          <p:nvPr>
            <p:ph idx="1"/>
          </p:nvPr>
        </p:nvSpPr>
        <p:spPr/>
        <p:txBody>
          <a:bodyPr>
            <a:noAutofit/>
          </a:bodyPr>
          <a:lstStyle/>
          <a:p>
            <a:pPr marL="0" indent="0" algn="ctr">
              <a:buNone/>
            </a:pPr>
            <a:r>
              <a:rPr lang="en-US" dirty="0"/>
              <a:t> </a:t>
            </a:r>
          </a:p>
          <a:p>
            <a:pPr marL="0" indent="0" algn="ctr">
              <a:buNone/>
            </a:pPr>
            <a:endParaRPr lang="en-US" sz="2800" dirty="0"/>
          </a:p>
          <a:p>
            <a:pPr marL="0" indent="0" algn="ctr">
              <a:buNone/>
            </a:pPr>
            <a:r>
              <a:rPr lang="en-US" sz="4400" dirty="0"/>
              <a:t>The Graduate School</a:t>
            </a:r>
          </a:p>
          <a:p>
            <a:pPr marL="0" indent="0" algn="ctr">
              <a:buNone/>
            </a:pPr>
            <a:r>
              <a:rPr lang="en-US" sz="2800" dirty="0"/>
              <a:t>860.486.3617 </a:t>
            </a:r>
          </a:p>
          <a:p>
            <a:pPr marL="0" indent="0" algn="ctr">
              <a:buNone/>
            </a:pPr>
            <a:r>
              <a:rPr lang="en-US" sz="2800" u="sng" dirty="0">
                <a:hlinkClick r:id="rId2"/>
              </a:rPr>
              <a:t>gradschool@uconn.edu</a:t>
            </a:r>
            <a:endParaRPr lang="en-US" sz="2800" dirty="0"/>
          </a:p>
          <a:p>
            <a:pPr marL="0" indent="0" algn="ctr">
              <a:buNone/>
            </a:pPr>
            <a:r>
              <a:rPr lang="en-US" dirty="0"/>
              <a:t> </a:t>
            </a:r>
          </a:p>
        </p:txBody>
      </p:sp>
    </p:spTree>
    <p:extLst>
      <p:ext uri="{BB962C8B-B14F-4D97-AF65-F5344CB8AC3E}">
        <p14:creationId xmlns:p14="http://schemas.microsoft.com/office/powerpoint/2010/main" val="795162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457200" y="530887"/>
            <a:ext cx="8229600" cy="857400"/>
          </a:xfrm>
          <a:prstGeom prst="rect">
            <a:avLst/>
          </a:prstGeom>
        </p:spPr>
        <p:txBody>
          <a:bodyPr spcFirstLastPara="1" vert="horz" wrap="square" lIns="91425" tIns="45700" rIns="91425" bIns="45700" rtlCol="0" anchor="ctr" anchorCtr="0">
            <a:noAutofit/>
          </a:bodyPr>
          <a:lstStyle/>
          <a:p>
            <a:pPr>
              <a:spcBef>
                <a:spcPts val="0"/>
              </a:spcBef>
            </a:pPr>
            <a:r>
              <a:rPr lang="en-US" sz="4000" dirty="0"/>
              <a:t>Upcoming Events – Timely Topics</a:t>
            </a:r>
            <a:endParaRPr sz="4000" dirty="0"/>
          </a:p>
        </p:txBody>
      </p:sp>
      <p:sp>
        <p:nvSpPr>
          <p:cNvPr id="3" name="TextBox 2"/>
          <p:cNvSpPr txBox="1"/>
          <p:nvPr/>
        </p:nvSpPr>
        <p:spPr>
          <a:xfrm>
            <a:off x="354724" y="1688915"/>
            <a:ext cx="8434552" cy="5078313"/>
          </a:xfrm>
          <a:prstGeom prst="rect">
            <a:avLst/>
          </a:prstGeom>
          <a:noFill/>
        </p:spPr>
        <p:txBody>
          <a:bodyPr wrap="square" rtlCol="0">
            <a:spAutoFit/>
          </a:bodyPr>
          <a:lstStyle/>
          <a:p>
            <a:r>
              <a:rPr lang="en-US" b="1" u="sng" dirty="0">
                <a:hlinkClick r:id="rId3"/>
              </a:rPr>
              <a:t>Timely Topics</a:t>
            </a:r>
            <a:r>
              <a:rPr lang="en-US" b="1" dirty="0"/>
              <a:t> </a:t>
            </a:r>
            <a:r>
              <a:rPr lang="en-US" dirty="0"/>
              <a:t>is a series of opportunities to engage with subject matter experts on topics relevant to those who support and advise graduate students and programs. Every session is available to all UConn faculty and staff. If you have any questions or topic suggestions for the Timely Topics Series, please contact Megan Petsa (</a:t>
            </a:r>
            <a:r>
              <a:rPr lang="en-US" dirty="0">
                <a:hlinkClick r:id="rId4"/>
              </a:rPr>
              <a:t>megan.petsa@uconn.edu</a:t>
            </a:r>
            <a:r>
              <a:rPr lang="en-US" dirty="0"/>
              <a:t>). </a:t>
            </a:r>
          </a:p>
          <a:p>
            <a:r>
              <a:rPr lang="en-US" dirty="0"/>
              <a:t> </a:t>
            </a:r>
          </a:p>
          <a:p>
            <a:r>
              <a:rPr lang="en-US" b="1" dirty="0"/>
              <a:t>Digital Dissertations - How to Embark on Digital Scholarship at the Graduate Level</a:t>
            </a:r>
            <a:endParaRPr lang="en-US" dirty="0"/>
          </a:p>
          <a:p>
            <a:r>
              <a:rPr lang="en-US" dirty="0"/>
              <a:t>Thursday, March 24, 2022 at 1:00 pm</a:t>
            </a:r>
          </a:p>
          <a:p>
            <a:r>
              <a:rPr lang="en-US" u="sng" dirty="0">
                <a:hlinkClick r:id="rId5"/>
              </a:rPr>
              <a:t>Register</a:t>
            </a:r>
            <a:endParaRPr lang="en-US" dirty="0"/>
          </a:p>
          <a:p>
            <a:r>
              <a:rPr lang="en-US" dirty="0"/>
              <a:t> </a:t>
            </a:r>
          </a:p>
          <a:p>
            <a:r>
              <a:rPr lang="en-US" b="1" dirty="0"/>
              <a:t>Understanding Employment Rules and Opportunities for International Students: CPT, OPT and On Campus Employment</a:t>
            </a:r>
            <a:endParaRPr lang="en-US" dirty="0"/>
          </a:p>
          <a:p>
            <a:r>
              <a:rPr lang="en-US" dirty="0"/>
              <a:t>Thursday, April 7, 2022 at 2:00 pm</a:t>
            </a:r>
          </a:p>
          <a:p>
            <a:r>
              <a:rPr lang="en-US" u="sng" dirty="0">
                <a:hlinkClick r:id="rId6"/>
              </a:rPr>
              <a:t>Register</a:t>
            </a:r>
            <a:endParaRPr lang="en-US" dirty="0"/>
          </a:p>
          <a:p>
            <a:endParaRPr lang="en-US" dirty="0"/>
          </a:p>
          <a:p>
            <a:r>
              <a:rPr lang="en-US" b="1" dirty="0"/>
              <a:t>Supporting Graduate Students in Communication of Their Research Through 3MT </a:t>
            </a:r>
          </a:p>
          <a:p>
            <a:r>
              <a:rPr lang="en-US" dirty="0"/>
              <a:t>Thursday, April 21, 2022 at 11:00 am </a:t>
            </a:r>
          </a:p>
          <a:p>
            <a:r>
              <a:rPr lang="en-US" dirty="0">
                <a:hlinkClick r:id="rId7"/>
              </a:rPr>
              <a:t>Register</a:t>
            </a:r>
            <a:r>
              <a:rPr lang="en-US" dirty="0"/>
              <a:t> </a:t>
            </a:r>
          </a:p>
        </p:txBody>
      </p:sp>
    </p:spTree>
    <p:extLst>
      <p:ext uri="{BB962C8B-B14F-4D97-AF65-F5344CB8AC3E}">
        <p14:creationId xmlns:p14="http://schemas.microsoft.com/office/powerpoint/2010/main" val="1611461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457200" y="467278"/>
            <a:ext cx="8229600" cy="857400"/>
          </a:xfrm>
          <a:prstGeom prst="rect">
            <a:avLst/>
          </a:prstGeom>
        </p:spPr>
        <p:txBody>
          <a:bodyPr spcFirstLastPara="1" vert="horz" wrap="square" lIns="91425" tIns="45700" rIns="91425" bIns="45700" rtlCol="0" anchor="ctr" anchorCtr="0">
            <a:noAutofit/>
          </a:bodyPr>
          <a:lstStyle/>
          <a:p>
            <a:pPr>
              <a:spcBef>
                <a:spcPts val="0"/>
              </a:spcBef>
            </a:pPr>
            <a:r>
              <a:rPr lang="en-US" sz="4000" dirty="0"/>
              <a:t>Upcoming Events – </a:t>
            </a:r>
            <a:r>
              <a:rPr lang="en-US" sz="4000" dirty="0" err="1"/>
              <a:t>GradSlate</a:t>
            </a:r>
            <a:endParaRPr sz="4000" dirty="0"/>
          </a:p>
        </p:txBody>
      </p:sp>
      <p:sp>
        <p:nvSpPr>
          <p:cNvPr id="3" name="TextBox 2"/>
          <p:cNvSpPr txBox="1"/>
          <p:nvPr/>
        </p:nvSpPr>
        <p:spPr>
          <a:xfrm>
            <a:off x="354724" y="1720721"/>
            <a:ext cx="8434552" cy="4962897"/>
          </a:xfrm>
          <a:prstGeom prst="rect">
            <a:avLst/>
          </a:prstGeom>
          <a:noFill/>
        </p:spPr>
        <p:txBody>
          <a:bodyPr wrap="square" rtlCol="0">
            <a:spAutoFit/>
          </a:bodyPr>
          <a:lstStyle/>
          <a:p>
            <a:r>
              <a:rPr lang="en-US" b="1" u="sng" dirty="0" err="1">
                <a:hlinkClick r:id="rId3" tooltip="https://nam10.safelinks.protection.outlook.com/?url=https%3A%2F%2Fconnect.grad.uconn.edu%2Fportal%2Fuser%3Ftab%3Dgradslate&amp;data=04%7C01%7C%7C23906238fda74d6b9e2e08d982a9f554%7C17f1a87e2a254eaab9df9d439034b080%7C0%7C0%7C637684488736446670%7CUnknown%7CTWFpb"/>
              </a:rPr>
              <a:t>GradSlate</a:t>
            </a:r>
            <a:r>
              <a:rPr lang="en-US" b="1" u="sng" dirty="0">
                <a:hlinkClick r:id="rId3" tooltip="https://nam10.safelinks.protection.outlook.com/?url=https%3A%2F%2Fconnect.grad.uconn.edu%2Fportal%2Fuser%3Ftab%3Dgradslate&amp;data=04%7C01%7C%7C23906238fda74d6b9e2e08d982a9f554%7C17f1a87e2a254eaab9df9d439034b080%7C0%7C0%7C637684488736446670%7CUnknown%7CTWFpb"/>
              </a:rPr>
              <a:t> Training Presentations</a:t>
            </a:r>
            <a:r>
              <a:rPr lang="en-US" dirty="0"/>
              <a:t> are a series of conversations and demos focused on a specific aspect The Graduate School’s online application and CRM system, Slate. These events are appropriate for faculty and staff involved in recruitment and admissions to UConn graduate programs. Please join us to get a deeper understanding about a topic, ask your questions, provide feedback, get tips and tricks, and see new features. If you have any questions or topic suggestions, please contact </a:t>
            </a:r>
            <a:r>
              <a:rPr lang="en-US" u="sng" dirty="0">
                <a:hlinkClick r:id="rId4"/>
              </a:rPr>
              <a:t>gradslate@uconn.edu</a:t>
            </a:r>
            <a:r>
              <a:rPr lang="en-US" dirty="0"/>
              <a:t>. </a:t>
            </a:r>
          </a:p>
          <a:p>
            <a:endParaRPr lang="en-US" sz="1050" dirty="0"/>
          </a:p>
          <a:p>
            <a:r>
              <a:rPr lang="en-US" b="1" dirty="0"/>
              <a:t>Reports</a:t>
            </a:r>
            <a:br>
              <a:rPr lang="en-US" b="1" dirty="0"/>
            </a:br>
            <a:r>
              <a:rPr lang="en-US" dirty="0"/>
              <a:t>Tuesday, February 15, 2022 at 2:00 PM</a:t>
            </a:r>
            <a:br>
              <a:rPr lang="en-US" dirty="0"/>
            </a:br>
            <a:r>
              <a:rPr lang="en-US" u="sng" dirty="0">
                <a:hlinkClick r:id="rId5" tooltip="Original URL: https://connect.grad.uconn.edu/register/?id=5c0a9e32-1da3-4e3f-9de6-f826f1437a26. Click or tap if you trust this link."/>
              </a:rPr>
              <a:t>Register</a:t>
            </a:r>
            <a:endParaRPr lang="en-US" dirty="0"/>
          </a:p>
          <a:p>
            <a:r>
              <a:rPr lang="en-US" dirty="0"/>
              <a:t> </a:t>
            </a:r>
          </a:p>
          <a:p>
            <a:r>
              <a:rPr lang="en-US" b="1" dirty="0"/>
              <a:t>CRM Overview</a:t>
            </a:r>
            <a:br>
              <a:rPr lang="en-US" b="1" dirty="0"/>
            </a:br>
            <a:r>
              <a:rPr lang="en-US" dirty="0"/>
              <a:t>Tuesday, March 15, 2022 at 2:00 PM</a:t>
            </a:r>
          </a:p>
          <a:p>
            <a:r>
              <a:rPr lang="en-US" u="sng" dirty="0">
                <a:hlinkClick r:id="rId6" tooltip="Original URL: https://connect.grad.uconn.edu/register/?id=0f3523c4-1905-4610-956e-b8df21a0af61. Click or tap if you trust this link."/>
              </a:rPr>
              <a:t>Register</a:t>
            </a:r>
            <a:endParaRPr lang="en-US" dirty="0"/>
          </a:p>
          <a:p>
            <a:r>
              <a:rPr lang="en-US" dirty="0"/>
              <a:t> </a:t>
            </a:r>
          </a:p>
          <a:p>
            <a:r>
              <a:rPr lang="en-US" b="1" dirty="0"/>
              <a:t>Intro to </a:t>
            </a:r>
            <a:r>
              <a:rPr lang="en-US" b="1" dirty="0" err="1"/>
              <a:t>GradSlate</a:t>
            </a:r>
            <a:r>
              <a:rPr lang="en-US" b="1" dirty="0"/>
              <a:t> / Slate for Graduate Admissions</a:t>
            </a:r>
            <a:endParaRPr lang="en-US" dirty="0"/>
          </a:p>
          <a:p>
            <a:r>
              <a:rPr lang="en-US" dirty="0"/>
              <a:t>Wednesday, April 6, 2022 at 2:00 PM</a:t>
            </a:r>
            <a:br>
              <a:rPr lang="en-US" dirty="0"/>
            </a:br>
            <a:r>
              <a:rPr lang="en-US" u="sng" dirty="0">
                <a:hlinkClick r:id="rId7"/>
              </a:rPr>
              <a:t>Register</a:t>
            </a:r>
            <a:endParaRPr lang="en-US" dirty="0"/>
          </a:p>
        </p:txBody>
      </p:sp>
    </p:spTree>
    <p:extLst>
      <p:ext uri="{BB962C8B-B14F-4D97-AF65-F5344CB8AC3E}">
        <p14:creationId xmlns:p14="http://schemas.microsoft.com/office/powerpoint/2010/main" val="3335961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5167"/>
            <a:ext cx="8458200" cy="1143000"/>
          </a:xfrm>
        </p:spPr>
        <p:txBody>
          <a:bodyPr>
            <a:normAutofit/>
          </a:bodyPr>
          <a:lstStyle/>
          <a:p>
            <a:r>
              <a:rPr lang="en-US" dirty="0"/>
              <a:t>Things to Keep in Mind</a:t>
            </a:r>
          </a:p>
        </p:txBody>
      </p:sp>
      <p:sp>
        <p:nvSpPr>
          <p:cNvPr id="3" name="Content Placeholder 2"/>
          <p:cNvSpPr>
            <a:spLocks noGrp="1"/>
          </p:cNvSpPr>
          <p:nvPr>
            <p:ph idx="1"/>
          </p:nvPr>
        </p:nvSpPr>
        <p:spPr/>
        <p:txBody>
          <a:bodyPr>
            <a:normAutofit/>
          </a:bodyPr>
          <a:lstStyle/>
          <a:p>
            <a:endParaRPr lang="en-US" sz="3200" dirty="0"/>
          </a:p>
          <a:p>
            <a:r>
              <a:rPr lang="en-US" sz="3200" u="sng" dirty="0"/>
              <a:t>Past</a:t>
            </a:r>
            <a:r>
              <a:rPr lang="en-US" sz="3200" dirty="0"/>
              <a:t>:  What do you remember (good and/or bad) about your own advisor, and what can you learn from your own experience?</a:t>
            </a:r>
          </a:p>
          <a:p>
            <a:endParaRPr lang="en-US" sz="3200" dirty="0"/>
          </a:p>
          <a:p>
            <a:r>
              <a:rPr lang="en-US" sz="3200" u="sng" dirty="0"/>
              <a:t>Future</a:t>
            </a:r>
            <a:r>
              <a:rPr lang="en-US" sz="3200" dirty="0"/>
              <a:t>:  What kind of advisor do you hope to be?</a:t>
            </a:r>
          </a:p>
        </p:txBody>
      </p:sp>
    </p:spTree>
    <p:extLst>
      <p:ext uri="{BB962C8B-B14F-4D97-AF65-F5344CB8AC3E}">
        <p14:creationId xmlns:p14="http://schemas.microsoft.com/office/powerpoint/2010/main" val="207072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Opportunity for Positive Impact</a:t>
            </a:r>
          </a:p>
        </p:txBody>
      </p:sp>
      <p:sp>
        <p:nvSpPr>
          <p:cNvPr id="3" name="Content Placeholder 2"/>
          <p:cNvSpPr>
            <a:spLocks noGrp="1"/>
          </p:cNvSpPr>
          <p:nvPr>
            <p:ph sz="half" idx="1"/>
          </p:nvPr>
        </p:nvSpPr>
        <p:spPr>
          <a:xfrm>
            <a:off x="457200" y="1659037"/>
            <a:ext cx="3774831" cy="4525433"/>
          </a:xfrm>
        </p:spPr>
        <p:txBody>
          <a:bodyPr>
            <a:normAutofit/>
          </a:bodyPr>
          <a:lstStyle/>
          <a:p>
            <a:pPr marL="0" indent="0">
              <a:buNone/>
            </a:pPr>
            <a:r>
              <a:rPr lang="en-US" sz="3000" dirty="0"/>
              <a:t>Evidence for a mental health crisis in graduate education </a:t>
            </a:r>
          </a:p>
          <a:p>
            <a:pPr marL="0" indent="0">
              <a:buNone/>
            </a:pPr>
            <a:endParaRPr lang="en-US" dirty="0"/>
          </a:p>
          <a:p>
            <a:pPr marL="0" indent="0">
              <a:buNone/>
            </a:pPr>
            <a:r>
              <a:rPr lang="en-US" dirty="0"/>
              <a:t>Teresa M Evans, Lindsay </a:t>
            </a:r>
            <a:r>
              <a:rPr lang="en-US" dirty="0" err="1"/>
              <a:t>Bira</a:t>
            </a:r>
            <a:r>
              <a:rPr lang="en-US" dirty="0"/>
              <a:t>, Jazmin Beltran </a:t>
            </a:r>
            <a:r>
              <a:rPr lang="en-US" dirty="0" err="1"/>
              <a:t>Gastelum</a:t>
            </a:r>
            <a:r>
              <a:rPr lang="en-US" dirty="0"/>
              <a:t>, L Todd Weiss &amp; Nathan L </a:t>
            </a:r>
            <a:r>
              <a:rPr lang="en-US" dirty="0" err="1"/>
              <a:t>Vanderford</a:t>
            </a:r>
            <a:r>
              <a:rPr lang="en-US" dirty="0"/>
              <a:t> </a:t>
            </a:r>
          </a:p>
          <a:p>
            <a:pPr marL="0" indent="0">
              <a:buNone/>
            </a:pPr>
            <a:endParaRPr lang="en-US" dirty="0"/>
          </a:p>
          <a:p>
            <a:pPr marL="0" indent="0">
              <a:buNone/>
            </a:pPr>
            <a:r>
              <a:rPr lang="en-US" sz="1400" dirty="0"/>
              <a:t>VOLUME 36 NUMBER 3 MARCH 2018 NATURE BIOTECHNOLOGY</a:t>
            </a:r>
          </a:p>
        </p:txBody>
      </p:sp>
      <p:sp>
        <p:nvSpPr>
          <p:cNvPr id="4" name="Content Placeholder 3"/>
          <p:cNvSpPr>
            <a:spLocks noGrp="1"/>
          </p:cNvSpPr>
          <p:nvPr>
            <p:ph sz="half" idx="2"/>
          </p:nvPr>
        </p:nvSpPr>
        <p:spPr/>
        <p:txBody>
          <a:bodyPr>
            <a:normAutofit/>
          </a:bodyPr>
          <a:lstStyle/>
          <a:p>
            <a:endParaRPr lang="en-US" dirty="0"/>
          </a:p>
        </p:txBody>
      </p:sp>
      <p:sp>
        <p:nvSpPr>
          <p:cNvPr id="5" name="Rectangle 4"/>
          <p:cNvSpPr/>
          <p:nvPr/>
        </p:nvSpPr>
        <p:spPr>
          <a:xfrm>
            <a:off x="4648201" y="1765166"/>
            <a:ext cx="4038599" cy="436046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026" name="Picture 2" descr="Figure 1: The prevalence of anxiety and depression within the population of graduate students studied. Chart A shows overall prevalence: 41 percent for anxiety and 39 percent for depression. Chart B shows prevalence of anxiety and depression by gender. For anxiety, 34 percent of men reported, 43 percent of women reported and 55 percent of transgender respondents reported. For depression, 35 percent of men reported, 41 percent of women reported and 57 percent of transgender respondents reported. Chart C shows effect of perceived work-life balance: Those who reported unhealthy work-life balance had a 56 percent occurrence of anxiety and 55 percent occurrence of depression. Those who reported healthy work-life balance had a 24 percent occurrence of anxiety and 21 percent occurrence of depression. Chart D shows the effect of the respondentâs relationship with their mentor: For those reporting anxiety, 50 percent disagreed and 36 percent agreed their mentor provides mentorship; 49 percent disagreed and 35 percent agreed their mentor provides ample support; 48 percent disagreed and 34 percent agreed their mentor has a positive emotional impact; 53 percent disagreed and 37 percent agreed their mentor is an asset to their career; and 55 percent disagreed and 34 percent agreed they feel valued by their mentor. For those reporting depression, 50 percent disagreed and 33 percent agreed their mentor provides mentorship; 50 percent disagreed and 32 percent agreed their mentor provides ample support; 47 percent disagreed and 31 percent agreed their mentor has a positive emotional impact; 54 percent disagreed and 35 percent agreed their mentor is an asset to their career; and 56 percent disagreed and 30 percent agreed they feel valued by their mentor." title="Evidence for a mental health crisis in graduate education grap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9234" y="1765165"/>
            <a:ext cx="4569299" cy="4360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08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p:txBody>
          <a:bodyPr/>
          <a:lstStyle/>
          <a:p>
            <a:r>
              <a:rPr lang="en-US" dirty="0"/>
              <a:t>Advising at UConn</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300789" y="1720517"/>
            <a:ext cx="8542421" cy="4838492"/>
          </a:xfrm>
        </p:spPr>
        <p:txBody>
          <a:bodyPr/>
          <a:lstStyle/>
          <a:p>
            <a:r>
              <a:rPr lang="en-US" sz="2000" dirty="0"/>
              <a:t>Every UConn graduate student must have a </a:t>
            </a:r>
            <a:r>
              <a:rPr lang="en-US" sz="2000" u="sng" dirty="0"/>
              <a:t>major</a:t>
            </a:r>
            <a:r>
              <a:rPr lang="en-US" sz="2000" dirty="0"/>
              <a:t> advisor (or co-major advisors) who is a </a:t>
            </a:r>
            <a:r>
              <a:rPr lang="en-US" sz="2000" u="sng" dirty="0"/>
              <a:t>member of the Graduate Faculty</a:t>
            </a:r>
            <a:r>
              <a:rPr lang="en-US" sz="2000" dirty="0"/>
              <a:t>.</a:t>
            </a:r>
            <a:endParaRPr lang="en-US" sz="2000" u="sng" dirty="0"/>
          </a:p>
          <a:p>
            <a:endParaRPr lang="en-US" sz="2000" dirty="0"/>
          </a:p>
          <a:p>
            <a:r>
              <a:rPr lang="en-US" sz="2000" dirty="0"/>
              <a:t>Most also have a 3-4 person advisory committee, chaired by the major advisor.</a:t>
            </a:r>
          </a:p>
          <a:p>
            <a:endParaRPr lang="en-US" sz="2000" dirty="0"/>
          </a:p>
          <a:p>
            <a:r>
              <a:rPr lang="en-US" sz="2000" dirty="0"/>
              <a:t>Some programs have a non-faculty director or other staff person who does most of the advising and acts on behalf of the faculty member who is the designated major advisor</a:t>
            </a:r>
          </a:p>
          <a:p>
            <a:endParaRPr lang="en-US" sz="2000" dirty="0"/>
          </a:p>
          <a:p>
            <a:r>
              <a:rPr lang="en-US" sz="2000" dirty="0"/>
              <a:t>At UConn, major advisor/advisory committee determines when/if a student has met the requirements for a given degree (or certificate), subject to Graduate School (and potentially program-level) minimum requirements.</a:t>
            </a:r>
          </a:p>
          <a:p>
            <a:endParaRPr lang="en-US" dirty="0"/>
          </a:p>
        </p:txBody>
      </p:sp>
    </p:spTree>
    <p:extLst>
      <p:ext uri="{BB962C8B-B14F-4D97-AF65-F5344CB8AC3E}">
        <p14:creationId xmlns:p14="http://schemas.microsoft.com/office/powerpoint/2010/main" val="280950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3C01E-1143-485B-8805-C89DE8062600}"/>
              </a:ext>
            </a:extLst>
          </p:cNvPr>
          <p:cNvSpPr>
            <a:spLocks noGrp="1"/>
          </p:cNvSpPr>
          <p:nvPr>
            <p:ph type="title"/>
          </p:nvPr>
        </p:nvSpPr>
        <p:spPr/>
        <p:txBody>
          <a:bodyPr/>
          <a:lstStyle/>
          <a:p>
            <a:r>
              <a:rPr lang="en-US" dirty="0"/>
              <a:t>Degree Requirements</a:t>
            </a:r>
          </a:p>
        </p:txBody>
      </p:sp>
      <p:sp>
        <p:nvSpPr>
          <p:cNvPr id="3" name="Content Placeholder 2">
            <a:extLst>
              <a:ext uri="{FF2B5EF4-FFF2-40B4-BE49-F238E27FC236}">
                <a16:creationId xmlns:a16="http://schemas.microsoft.com/office/drawing/2014/main" id="{331EE7FD-051D-41C9-B697-ED8A19448CE3}"/>
              </a:ext>
            </a:extLst>
          </p:cNvPr>
          <p:cNvSpPr>
            <a:spLocks noGrp="1"/>
          </p:cNvSpPr>
          <p:nvPr>
            <p:ph idx="1"/>
          </p:nvPr>
        </p:nvSpPr>
        <p:spPr>
          <a:xfrm>
            <a:off x="252663" y="1780674"/>
            <a:ext cx="8229600" cy="4802159"/>
          </a:xfrm>
        </p:spPr>
        <p:txBody>
          <a:bodyPr>
            <a:normAutofit/>
          </a:bodyPr>
          <a:lstStyle/>
          <a:p>
            <a:r>
              <a:rPr lang="en-US" sz="2000" dirty="0"/>
              <a:t>The Graduate School sets </a:t>
            </a:r>
            <a:r>
              <a:rPr lang="en-US" sz="2000" u="sng" dirty="0"/>
              <a:t>minimum</a:t>
            </a:r>
            <a:r>
              <a:rPr lang="en-US" sz="2000" dirty="0"/>
              <a:t> degree requirements</a:t>
            </a:r>
          </a:p>
          <a:p>
            <a:pPr lvl="1"/>
            <a:r>
              <a:rPr lang="en-US" sz="2000" dirty="0"/>
              <a:t>Minimum credit requirements (30 for master’s, 30-45 for PhD, including required research credits)</a:t>
            </a:r>
          </a:p>
          <a:p>
            <a:pPr lvl="1"/>
            <a:r>
              <a:rPr lang="en-US" sz="2000" dirty="0"/>
              <a:t>Minimum GPA requirements (3.0) </a:t>
            </a:r>
          </a:p>
          <a:p>
            <a:pPr lvl="1"/>
            <a:r>
              <a:rPr lang="en-US" sz="2000" dirty="0"/>
              <a:t>Allowable credit sharing and transfer credits</a:t>
            </a:r>
          </a:p>
          <a:p>
            <a:pPr lvl="1"/>
            <a:r>
              <a:rPr lang="en-US" sz="2000" dirty="0"/>
              <a:t>Time limits (6 years for master’s, 8 for PhD)</a:t>
            </a:r>
          </a:p>
          <a:p>
            <a:pPr marL="57150" indent="0">
              <a:buNone/>
            </a:pPr>
            <a:endParaRPr lang="en-US" sz="2000" dirty="0"/>
          </a:p>
          <a:p>
            <a:pPr indent="-285750"/>
            <a:r>
              <a:rPr lang="en-US" sz="2000" dirty="0"/>
              <a:t>Programs can set additional requirements.</a:t>
            </a:r>
          </a:p>
          <a:p>
            <a:pPr indent="-285750"/>
            <a:endParaRPr lang="en-US" sz="2000" dirty="0"/>
          </a:p>
          <a:p>
            <a:pPr indent="-285750"/>
            <a:r>
              <a:rPr lang="en-US" sz="2000" dirty="0"/>
              <a:t>Major advisors/advisory committees can also set requirements for students, as long as they are clearly articulated to students and applied equitably.</a:t>
            </a:r>
          </a:p>
        </p:txBody>
      </p:sp>
    </p:spTree>
    <p:extLst>
      <p:ext uri="{BB962C8B-B14F-4D97-AF65-F5344CB8AC3E}">
        <p14:creationId xmlns:p14="http://schemas.microsoft.com/office/powerpoint/2010/main" val="222592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Key Forms of Advisor-Student Relationships</a:t>
            </a:r>
          </a:p>
        </p:txBody>
      </p:sp>
      <p:sp>
        <p:nvSpPr>
          <p:cNvPr id="6" name="Content Placeholder 5"/>
          <p:cNvSpPr>
            <a:spLocks noGrp="1"/>
          </p:cNvSpPr>
          <p:nvPr>
            <p:ph idx="1"/>
          </p:nvPr>
        </p:nvSpPr>
        <p:spPr>
          <a:xfrm>
            <a:off x="323850" y="1659037"/>
            <a:ext cx="8362950" cy="4923796"/>
          </a:xfrm>
        </p:spPr>
        <p:txBody>
          <a:bodyPr>
            <a:normAutofit/>
          </a:bodyPr>
          <a:lstStyle/>
          <a:p>
            <a:pPr marL="0" indent="0">
              <a:buNone/>
            </a:pPr>
            <a:r>
              <a:rPr lang="en-US" sz="2800" dirty="0"/>
              <a:t>In course-based programs:</a:t>
            </a:r>
          </a:p>
          <a:p>
            <a:pPr lvl="1"/>
            <a:r>
              <a:rPr lang="en-US" sz="2800" dirty="0"/>
              <a:t>advisor primarily provides information to students</a:t>
            </a:r>
          </a:p>
          <a:p>
            <a:endParaRPr lang="en-US" sz="2800" dirty="0"/>
          </a:p>
          <a:p>
            <a:pPr marL="0" indent="0">
              <a:buNone/>
            </a:pPr>
            <a:r>
              <a:rPr lang="en-US" sz="2800" dirty="0"/>
              <a:t>In research-based programs:</a:t>
            </a:r>
          </a:p>
          <a:p>
            <a:pPr lvl="1"/>
            <a:r>
              <a:rPr lang="en-US" sz="2800" dirty="0"/>
              <a:t>“apprenticeship model”</a:t>
            </a:r>
          </a:p>
          <a:p>
            <a:pPr lvl="2"/>
            <a:r>
              <a:rPr lang="en-US" sz="2800" dirty="0"/>
              <a:t>advisor works closely with student</a:t>
            </a:r>
          </a:p>
          <a:p>
            <a:pPr lvl="2"/>
            <a:r>
              <a:rPr lang="en-US" sz="2800" dirty="0"/>
              <a:t>relationship often evolves from supervision to collaboration</a:t>
            </a:r>
          </a:p>
          <a:p>
            <a:endParaRPr lang="en-US" sz="2400" dirty="0"/>
          </a:p>
        </p:txBody>
      </p:sp>
    </p:spTree>
    <p:extLst>
      <p:ext uri="{BB962C8B-B14F-4D97-AF65-F5344CB8AC3E}">
        <p14:creationId xmlns:p14="http://schemas.microsoft.com/office/powerpoint/2010/main" val="3984438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a:xfrm>
            <a:off x="156411" y="275167"/>
            <a:ext cx="8530389" cy="1143000"/>
          </a:xfrm>
        </p:spPr>
        <p:txBody>
          <a:bodyPr>
            <a:normAutofit fontScale="90000"/>
          </a:bodyPr>
          <a:lstStyle/>
          <a:p>
            <a:r>
              <a:rPr lang="en-US" dirty="0"/>
              <a:t>Key Roles and Responsibilities of (Major) Advisors </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156410" y="1756611"/>
            <a:ext cx="8771021" cy="4957009"/>
          </a:xfrm>
        </p:spPr>
        <p:txBody>
          <a:bodyPr/>
          <a:lstStyle/>
          <a:p>
            <a:r>
              <a:rPr lang="en-US" dirty="0"/>
              <a:t>Information and advice about program completion</a:t>
            </a:r>
          </a:p>
          <a:p>
            <a:pPr lvl="1"/>
            <a:r>
              <a:rPr lang="en-US" dirty="0"/>
              <a:t>Courses to take</a:t>
            </a:r>
          </a:p>
          <a:p>
            <a:pPr lvl="1"/>
            <a:r>
              <a:rPr lang="en-US" dirty="0"/>
              <a:t>Other program requirements</a:t>
            </a:r>
          </a:p>
          <a:p>
            <a:pPr lvl="1"/>
            <a:r>
              <a:rPr lang="en-US" dirty="0"/>
              <a:t>Places to look for information (e.g., graduate catalog, Graduate School, program handbooks, websites)</a:t>
            </a:r>
          </a:p>
          <a:p>
            <a:r>
              <a:rPr lang="en-US" dirty="0"/>
              <a:t>Research supervision and training</a:t>
            </a:r>
          </a:p>
          <a:p>
            <a:r>
              <a:rPr lang="en-US" dirty="0"/>
              <a:t>Professional development assistance</a:t>
            </a:r>
          </a:p>
          <a:p>
            <a:pPr lvl="1"/>
            <a:r>
              <a:rPr lang="en-US" dirty="0"/>
              <a:t>Career advice/counseling</a:t>
            </a:r>
          </a:p>
          <a:p>
            <a:pPr lvl="1"/>
            <a:r>
              <a:rPr lang="en-US" dirty="0"/>
              <a:t>Career enhancement opportunities</a:t>
            </a:r>
          </a:p>
          <a:p>
            <a:r>
              <a:rPr lang="en-US" dirty="0"/>
              <a:t>Approvals (or recommendations) related to academic program</a:t>
            </a:r>
          </a:p>
          <a:p>
            <a:pPr lvl="1"/>
            <a:r>
              <a:rPr lang="en-US" dirty="0"/>
              <a:t>Completion of degree requirements (plans of study, general exams, dissertation defenses, etc.)</a:t>
            </a:r>
          </a:p>
          <a:p>
            <a:pPr lvl="1"/>
            <a:r>
              <a:rPr lang="en-US" dirty="0"/>
              <a:t>Some course-related approvals (e.g., withdrawals, Pass/Fail)</a:t>
            </a:r>
          </a:p>
          <a:p>
            <a:pPr lvl="1"/>
            <a:r>
              <a:rPr lang="en-US" dirty="0"/>
              <a:t>Program interruptions/terminations (e.g., leaves of absence, dismissals)</a:t>
            </a:r>
          </a:p>
          <a:p>
            <a:r>
              <a:rPr lang="en-US" dirty="0"/>
              <a:t>Advice and referrals to address student needs and concerns</a:t>
            </a:r>
          </a:p>
        </p:txBody>
      </p:sp>
    </p:spTree>
    <p:extLst>
      <p:ext uri="{BB962C8B-B14F-4D97-AF65-F5344CB8AC3E}">
        <p14:creationId xmlns:p14="http://schemas.microsoft.com/office/powerpoint/2010/main" val="829117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p:txBody>
          <a:bodyPr/>
          <a:lstStyle/>
          <a:p>
            <a:r>
              <a:rPr lang="en-US" dirty="0"/>
              <a:t>Advisors vs. Mentors</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180475" y="1659037"/>
            <a:ext cx="8771020" cy="4525433"/>
          </a:xfrm>
        </p:spPr>
        <p:txBody>
          <a:bodyPr/>
          <a:lstStyle/>
          <a:p>
            <a:pPr marL="0" indent="0">
              <a:buNone/>
            </a:pPr>
            <a:endParaRPr lang="en-US" sz="2800" dirty="0"/>
          </a:p>
          <a:p>
            <a:pPr marL="0" indent="0">
              <a:buNone/>
            </a:pPr>
            <a:r>
              <a:rPr lang="en-US" sz="2800" dirty="0"/>
              <a:t>An advisor might or might not not also be a mentor.</a:t>
            </a:r>
          </a:p>
          <a:p>
            <a:pPr marL="0" indent="0">
              <a:buNone/>
            </a:pPr>
            <a:endParaRPr lang="en-US" sz="2800" dirty="0"/>
          </a:p>
          <a:p>
            <a:pPr marL="0" indent="0">
              <a:buNone/>
            </a:pPr>
            <a:r>
              <a:rPr lang="en-US" sz="2800" dirty="0"/>
              <a:t>A mentor might or might not also be an advisor.</a:t>
            </a:r>
          </a:p>
          <a:p>
            <a:pPr marL="0" indent="0">
              <a:buNone/>
            </a:pPr>
            <a:endParaRPr lang="en-US" sz="2800" dirty="0"/>
          </a:p>
          <a:p>
            <a:pPr marL="0" indent="0" algn="ctr">
              <a:buNone/>
            </a:pPr>
            <a:r>
              <a:rPr lang="en-US" sz="2800" dirty="0"/>
              <a:t>What’s the difference?</a:t>
            </a:r>
          </a:p>
          <a:p>
            <a:endParaRPr lang="en-US" dirty="0"/>
          </a:p>
        </p:txBody>
      </p:sp>
    </p:spTree>
    <p:extLst>
      <p:ext uri="{BB962C8B-B14F-4D97-AF65-F5344CB8AC3E}">
        <p14:creationId xmlns:p14="http://schemas.microsoft.com/office/powerpoint/2010/main" val="3130548765"/>
      </p:ext>
    </p:extLst>
  </p:cSld>
  <p:clrMapOvr>
    <a:masterClrMapping/>
  </p:clrMapOvr>
</p:sld>
</file>

<file path=ppt/theme/theme1.xml><?xml version="1.0" encoding="utf-8"?>
<a:theme xmlns:a="http://schemas.openxmlformats.org/drawingml/2006/main" name="white-bluebar-standard-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402FDB0E60054B87B8E4A26A8965F8" ma:contentTypeVersion="13" ma:contentTypeDescription="Create a new document." ma:contentTypeScope="" ma:versionID="5002611fb85f978cacf0973351f0c13d">
  <xsd:schema xmlns:xsd="http://www.w3.org/2001/XMLSchema" xmlns:xs="http://www.w3.org/2001/XMLSchema" xmlns:p="http://schemas.microsoft.com/office/2006/metadata/properties" xmlns:ns3="a70d8763-7c41-4a73-b44e-b9180792dbd4" xmlns:ns4="be2ef903-5fea-4ffb-9ba3-a46a4f7e2c6e" targetNamespace="http://schemas.microsoft.com/office/2006/metadata/properties" ma:root="true" ma:fieldsID="827c9cb55aada0cc21a9ad3a9e79da11" ns3:_="" ns4:_="">
    <xsd:import namespace="a70d8763-7c41-4a73-b44e-b9180792dbd4"/>
    <xsd:import namespace="be2ef903-5fea-4ffb-9ba3-a46a4f7e2c6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0d8763-7c41-4a73-b44e-b9180792db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2ef903-5fea-4ffb-9ba3-a46a4f7e2c6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be2ef903-5fea-4ffb-9ba3-a46a4f7e2c6e"/>
    <ds:schemaRef ds:uri="http://schemas.microsoft.com/office/2006/metadata/properties"/>
    <ds:schemaRef ds:uri="http://schemas.microsoft.com/office/infopath/2007/PartnerControls"/>
    <ds:schemaRef ds:uri="http://purl.org/dc/elements/1.1/"/>
    <ds:schemaRef ds:uri="a70d8763-7c41-4a73-b44e-b9180792dbd4"/>
    <ds:schemaRef ds:uri="http://schemas.openxmlformats.org/package/2006/metadata/core-properties"/>
    <ds:schemaRef ds:uri="http://schemas.microsoft.com/office/2006/documentManagement/types"/>
    <ds:schemaRef ds:uri="http://purl.org/dc/dcmitype/"/>
    <ds:schemaRef ds:uri="http://www.w3.org/XML/1998/namespace"/>
    <ds:schemaRef ds:uri="http://purl.org/dc/terms/"/>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3D3E9C60-4DF3-4E83-B3FC-ECF2D35C08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0d8763-7c41-4a73-b44e-b9180792dbd4"/>
    <ds:schemaRef ds:uri="be2ef903-5fea-4ffb-9ba3-a46a4f7e2c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white-bluebar-standard-template.potx</Template>
  <TotalTime>12836</TotalTime>
  <Words>1581</Words>
  <Application>Microsoft Office PowerPoint</Application>
  <PresentationFormat>On-screen Show (4:3)</PresentationFormat>
  <Paragraphs>257</Paragraphs>
  <Slides>24</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24</vt:i4>
      </vt:variant>
    </vt:vector>
  </HeadingPairs>
  <TitlesOfParts>
    <vt:vector size="29" baseType="lpstr">
      <vt:lpstr>Arial</vt:lpstr>
      <vt:lpstr>Calibri</vt:lpstr>
      <vt:lpstr>white-bluebar-standard-template</vt:lpstr>
      <vt:lpstr>1_Custom Design</vt:lpstr>
      <vt:lpstr>Custom Design</vt:lpstr>
      <vt:lpstr>PowerPoint Presentation</vt:lpstr>
      <vt:lpstr>Overview of today’s topics</vt:lpstr>
      <vt:lpstr>Things to Keep in Mind</vt:lpstr>
      <vt:lpstr>Opportunity for Positive Impact</vt:lpstr>
      <vt:lpstr>Advising at UConn</vt:lpstr>
      <vt:lpstr>Degree Requirements</vt:lpstr>
      <vt:lpstr>Key Forms of Advisor-Student Relationships</vt:lpstr>
      <vt:lpstr>Key Roles and Responsibilities of (Major) Advisors </vt:lpstr>
      <vt:lpstr>Advisors vs. Mentors</vt:lpstr>
      <vt:lpstr>Advisors vs. Mentors</vt:lpstr>
      <vt:lpstr>Tips for Good Advising/Mentoring</vt:lpstr>
      <vt:lpstr>Tips for Good Advising/Mentoring</vt:lpstr>
      <vt:lpstr>Annual Academic Reviews</vt:lpstr>
      <vt:lpstr>Possible Advising Challenges</vt:lpstr>
      <vt:lpstr>Resources to Help</vt:lpstr>
      <vt:lpstr>When More is Needed</vt:lpstr>
      <vt:lpstr>Dismissal</vt:lpstr>
      <vt:lpstr>GA Supervision</vt:lpstr>
      <vt:lpstr>International Students</vt:lpstr>
      <vt:lpstr>Please…</vt:lpstr>
      <vt:lpstr>It’s not all you…</vt:lpstr>
      <vt:lpstr>And, of course…</vt:lpstr>
      <vt:lpstr>Upcoming Events – Timely Topics</vt:lpstr>
      <vt:lpstr>Upcoming Events – GradSlate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Petsa, Megan</cp:lastModifiedBy>
  <cp:revision>116</cp:revision>
  <cp:lastPrinted>2019-09-17T14:09:35Z</cp:lastPrinted>
  <dcterms:created xsi:type="dcterms:W3CDTF">2010-04-12T23:12:02Z</dcterms:created>
  <dcterms:modified xsi:type="dcterms:W3CDTF">2022-02-11T19:56:58Z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0x01010010402FDB0E60054B87B8E4A26A8965F8</vt:lpwstr>
  </property>
  <property fmtid="{D5CDD505-2E9C-101B-9397-08002B2CF9AE}" pid="3" name="_MarkAsFinal">
    <vt:bool>true</vt:bool>
  </property>
</Properties>
</file>