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74" r:id="rId6"/>
    <p:sldId id="275" r:id="rId7"/>
    <p:sldId id="261" r:id="rId8"/>
    <p:sldId id="272" r:id="rId9"/>
    <p:sldId id="273" r:id="rId10"/>
    <p:sldId id="263" r:id="rId11"/>
    <p:sldId id="264" r:id="rId12"/>
    <p:sldId id="262" r:id="rId13"/>
    <p:sldId id="265" r:id="rId14"/>
    <p:sldId id="266" r:id="rId15"/>
    <p:sldId id="267" r:id="rId16"/>
    <p:sldId id="268" r:id="rId17"/>
    <p:sldId id="269" r:id="rId18"/>
    <p:sldId id="270" r:id="rId19"/>
    <p:sldId id="271"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2" autoAdjust="0"/>
    <p:restoredTop sz="94712" autoAdjust="0"/>
  </p:normalViewPr>
  <p:slideViewPr>
    <p:cSldViewPr snapToGrid="0">
      <p:cViewPr varScale="1">
        <p:scale>
          <a:sx n="108" d="100"/>
          <a:sy n="108" d="100"/>
        </p:scale>
        <p:origin x="678" y="102"/>
      </p:cViewPr>
      <p:guideLst/>
    </p:cSldViewPr>
  </p:slideViewPr>
  <p:outlineViewPr>
    <p:cViewPr>
      <p:scale>
        <a:sx n="33" d="100"/>
        <a:sy n="33" d="100"/>
      </p:scale>
      <p:origin x="0" y="-128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10/2/2023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10/2/2023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10/2/2023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10/2/2023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10/2/2023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10/2/2023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10/2/2023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10/2/2023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10/2/2023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10/2/2023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tuart.duncan@uconn.edu" TargetMode="External"/><Relationship Id="rId2" Type="http://schemas.openxmlformats.org/officeDocument/2006/relationships/hyperlink" Target="mailto:kent.holsinger@uconn.edu" TargetMode="Externa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forms.office.com/r/QdtsDJmDrn" TargetMode="Externa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forms.office.com/r/QdtsDJmDrn" TargetMode="Externa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forms.office.com/r/QdtsDJmDrn" TargetMode="Externa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forms.office.com/r/QdtsDJmDrn" TargetMode="Externa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forms.office.com/r/QdtsDJmDrn" TargetMode="Externa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forms.office.com/r/QdtsDJmDrn" TargetMode="Externa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s://forms.office.com/r/QdtsDJmDrn" TargetMode="Externa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s://forms.office.com/r/QdtsDJmDrn" TargetMode="Externa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hyperlink" Target="https://forms.office.com/r/QdtsDJmDrn" TargetMode="Externa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boardoftrustees.uconn.edu/university-mission-statement/"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E3A97-CBA4-523F-71F8-635EAE8EC7D1}"/>
              </a:ext>
            </a:extLst>
          </p:cNvPr>
          <p:cNvSpPr txBox="1">
            <a:spLocks noGrp="1"/>
          </p:cNvSpPr>
          <p:nvPr>
            <p:ph type="title" idx="4294967295"/>
          </p:nvPr>
        </p:nvSpPr>
        <p:spPr>
          <a:xfrm>
            <a:off x="1208312" y="1295400"/>
            <a:ext cx="9535886" cy="193899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6000" b="0" i="0" u="none" strike="noStrike" kern="1200" cap="none" spc="0" normalizeH="0" baseline="0" noProof="0" dirty="0">
                <a:ln>
                  <a:noFill/>
                </a:ln>
                <a:solidFill>
                  <a:schemeClr val="tx1"/>
                </a:solidFill>
                <a:effectLst/>
                <a:uLnTx/>
                <a:uFillTx/>
                <a:latin typeface="+mn-lt"/>
                <a:ea typeface="+mn-ea"/>
                <a:cs typeface="+mn-cs"/>
              </a:rPr>
              <a:t>Introducing a new diversity fee waiver process</a:t>
            </a:r>
          </a:p>
        </p:txBody>
      </p:sp>
      <p:sp>
        <p:nvSpPr>
          <p:cNvPr id="3" name="TextBox 2">
            <a:extLst>
              <a:ext uri="{FF2B5EF4-FFF2-40B4-BE49-F238E27FC236}">
                <a16:creationId xmlns:a16="http://schemas.microsoft.com/office/drawing/2014/main" id="{F7029B01-7D2D-E26F-AE2B-AF29ECC1D5DF}"/>
              </a:ext>
            </a:extLst>
          </p:cNvPr>
          <p:cNvSpPr txBox="1"/>
          <p:nvPr/>
        </p:nvSpPr>
        <p:spPr>
          <a:xfrm>
            <a:off x="1273628" y="3505208"/>
            <a:ext cx="10189028" cy="1569660"/>
          </a:xfrm>
          <a:prstGeom prst="rect">
            <a:avLst/>
          </a:prstGeom>
          <a:noFill/>
        </p:spPr>
        <p:txBody>
          <a:bodyPr wrap="square" rtlCol="0">
            <a:spAutoFit/>
          </a:bodyPr>
          <a:lstStyle/>
          <a:p>
            <a:r>
              <a:rPr lang="en-US" sz="2400">
                <a:solidFill>
                  <a:schemeClr val="accent1"/>
                </a:solidFill>
              </a:rPr>
              <a:t>Kent Holsinger</a:t>
            </a:r>
            <a:r>
              <a:rPr lang="en-US" sz="2400"/>
              <a:t>					</a:t>
            </a:r>
            <a:r>
              <a:rPr lang="en-US" sz="2400">
                <a:solidFill>
                  <a:schemeClr val="accent1"/>
                </a:solidFill>
              </a:rPr>
              <a:t>Stuart Duncan</a:t>
            </a:r>
          </a:p>
          <a:p>
            <a:r>
              <a:rPr lang="en-US" sz="2400"/>
              <a:t>Vice Provost for Graduate Education		Director of Programming</a:t>
            </a:r>
          </a:p>
          <a:p>
            <a:r>
              <a:rPr lang="en-US" sz="2400"/>
              <a:t>   and Dean of The Graduate School		   and Diversity Recruitment</a:t>
            </a:r>
          </a:p>
          <a:p>
            <a:r>
              <a:rPr lang="en-US" sz="2400">
                <a:hlinkClick r:id="rId2"/>
              </a:rPr>
              <a:t>kent.holsinger@uconn.edu</a:t>
            </a:r>
            <a:r>
              <a:rPr lang="en-US" sz="2400"/>
              <a:t> 			</a:t>
            </a:r>
            <a:r>
              <a:rPr lang="en-US" sz="2400">
                <a:hlinkClick r:id="rId3"/>
              </a:rPr>
              <a:t>stuart.duncan@uconn.edu</a:t>
            </a:r>
            <a:r>
              <a:rPr lang="en-US" sz="2400"/>
              <a:t> </a:t>
            </a:r>
          </a:p>
        </p:txBody>
      </p:sp>
      <p:pic>
        <p:nvPicPr>
          <p:cNvPr id="4" name="Picture 3">
            <a:extLst>
              <a:ext uri="{FF2B5EF4-FFF2-40B4-BE49-F238E27FC236}">
                <a16:creationId xmlns:a16="http://schemas.microsoft.com/office/drawing/2014/main" id="{48949312-0C98-3332-7B4A-B4E685C89127}"/>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0387658" y="6202581"/>
            <a:ext cx="1689571" cy="520616"/>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8355ED9-2E79-26D9-2153-73AE37EB789C}"/>
              </a:ext>
            </a:extLst>
          </p:cNvPr>
          <p:cNvSpPr txBox="1">
            <a:spLocks noGrp="1"/>
          </p:cNvSpPr>
          <p:nvPr>
            <p:ph type="title" idx="4294967295"/>
          </p:nvPr>
        </p:nvSpPr>
        <p:spPr>
          <a:xfrm>
            <a:off x="2897481" y="383040"/>
            <a:ext cx="6001925" cy="76944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chemeClr val="accent1"/>
                </a:solidFill>
                <a:effectLst/>
                <a:uLnTx/>
                <a:uFillTx/>
                <a:latin typeface="+mn-lt"/>
                <a:ea typeface="+mn-ea"/>
                <a:cs typeface="Calibri"/>
              </a:rPr>
              <a:t>Application</a:t>
            </a:r>
            <a:endParaRPr kumimoji="0" lang="en-US" sz="4400" b="1" i="0" u="none" strike="noStrike" kern="1200" cap="none" spc="0" normalizeH="0" baseline="0" noProof="0" dirty="0">
              <a:ln>
                <a:noFill/>
              </a:ln>
              <a:solidFill>
                <a:schemeClr val="accent1"/>
              </a:solidFill>
              <a:effectLst/>
              <a:uLnTx/>
              <a:uFillTx/>
              <a:latin typeface="+mn-lt"/>
              <a:ea typeface="Calibri"/>
              <a:cs typeface="Calibri"/>
            </a:endParaRPr>
          </a:p>
        </p:txBody>
      </p:sp>
      <p:sp>
        <p:nvSpPr>
          <p:cNvPr id="2" name="TextBox 1">
            <a:extLst>
              <a:ext uri="{FF2B5EF4-FFF2-40B4-BE49-F238E27FC236}">
                <a16:creationId xmlns:a16="http://schemas.microsoft.com/office/drawing/2014/main" id="{AEF5CBA8-CC42-AD2D-8384-317E70DA9A40}"/>
              </a:ext>
            </a:extLst>
          </p:cNvPr>
          <p:cNvSpPr txBox="1"/>
          <p:nvPr/>
        </p:nvSpPr>
        <p:spPr>
          <a:xfrm>
            <a:off x="1053832" y="1282634"/>
            <a:ext cx="9638830"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a:ea typeface="+mn-lt"/>
                <a:cs typeface="+mn-lt"/>
                <a:hlinkClick r:id="rId2"/>
              </a:rPr>
              <a:t>https://forms.office.com/r/QdtsDJmDrn</a:t>
            </a:r>
            <a:endParaRPr lang="en-US">
              <a:ea typeface="+mn-lt"/>
              <a:cs typeface="+mn-lt"/>
            </a:endParaRPr>
          </a:p>
          <a:p>
            <a:pPr algn="ctr"/>
            <a:endParaRPr lang="en-US">
              <a:cs typeface="Calibri"/>
            </a:endParaRPr>
          </a:p>
        </p:txBody>
      </p:sp>
      <p:pic>
        <p:nvPicPr>
          <p:cNvPr id="5" name="Picture 4" descr="Application Question 1: Email of person submitting this application.&#10;&#10;Application Question 2: Name and role of person submitting application.">
            <a:extLst>
              <a:ext uri="{FF2B5EF4-FFF2-40B4-BE49-F238E27FC236}">
                <a16:creationId xmlns:a16="http://schemas.microsoft.com/office/drawing/2014/main" id="{739CE641-F00E-FDA4-C480-049CC4C18CF7}"/>
              </a:ext>
            </a:extLst>
          </p:cNvPr>
          <p:cNvPicPr>
            <a:picLocks noChangeAspect="1"/>
          </p:cNvPicPr>
          <p:nvPr/>
        </p:nvPicPr>
        <p:blipFill>
          <a:blip r:embed="rId3"/>
          <a:stretch>
            <a:fillRect/>
          </a:stretch>
        </p:blipFill>
        <p:spPr>
          <a:xfrm>
            <a:off x="1550744" y="1871742"/>
            <a:ext cx="8698088" cy="3787819"/>
          </a:xfrm>
          <a:prstGeom prst="rect">
            <a:avLst/>
          </a:prstGeom>
        </p:spPr>
      </p:pic>
      <p:pic>
        <p:nvPicPr>
          <p:cNvPr id="4" name="Picture 3">
            <a:extLst>
              <a:ext uri="{FF2B5EF4-FFF2-40B4-BE49-F238E27FC236}">
                <a16:creationId xmlns:a16="http://schemas.microsoft.com/office/drawing/2014/main" id="{48949312-0C98-3332-7B4A-B4E685C89127}"/>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0387658" y="6202581"/>
            <a:ext cx="1689571" cy="520616"/>
          </a:xfrm>
          <a:prstGeom prst="rect">
            <a:avLst/>
          </a:prstGeom>
        </p:spPr>
      </p:pic>
    </p:spTree>
    <p:extLst>
      <p:ext uri="{BB962C8B-B14F-4D97-AF65-F5344CB8AC3E}">
        <p14:creationId xmlns:p14="http://schemas.microsoft.com/office/powerpoint/2010/main" val="28568456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F7B1C57F-1915-2978-AD6F-9D6451D8A13D}"/>
              </a:ext>
            </a:extLst>
          </p:cNvPr>
          <p:cNvSpPr txBox="1">
            <a:spLocks noGrp="1"/>
          </p:cNvSpPr>
          <p:nvPr>
            <p:ph type="title" idx="4294967295"/>
          </p:nvPr>
        </p:nvSpPr>
        <p:spPr>
          <a:xfrm>
            <a:off x="2897481" y="383040"/>
            <a:ext cx="6001925" cy="76944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chemeClr val="accent1"/>
                </a:solidFill>
                <a:effectLst/>
                <a:uLnTx/>
                <a:uFillTx/>
                <a:latin typeface="+mn-lt"/>
                <a:ea typeface="+mn-ea"/>
                <a:cs typeface="Calibri"/>
              </a:rPr>
              <a:t>Application </a:t>
            </a:r>
            <a:endParaRPr kumimoji="0" lang="en-US" sz="4400" b="1" i="0" u="none" strike="noStrike" kern="1200" cap="none" spc="0" normalizeH="0" baseline="0" noProof="0" dirty="0">
              <a:ln>
                <a:noFill/>
              </a:ln>
              <a:solidFill>
                <a:schemeClr val="accent1"/>
              </a:solidFill>
              <a:effectLst/>
              <a:uLnTx/>
              <a:uFillTx/>
              <a:latin typeface="+mn-lt"/>
              <a:ea typeface="Calibri"/>
              <a:cs typeface="Calibri"/>
            </a:endParaRPr>
          </a:p>
        </p:txBody>
      </p:sp>
      <p:sp>
        <p:nvSpPr>
          <p:cNvPr id="2" name="TextBox 1">
            <a:extLst>
              <a:ext uri="{FF2B5EF4-FFF2-40B4-BE49-F238E27FC236}">
                <a16:creationId xmlns:a16="http://schemas.microsoft.com/office/drawing/2014/main" id="{AEF5CBA8-CC42-AD2D-8384-317E70DA9A40}"/>
              </a:ext>
            </a:extLst>
          </p:cNvPr>
          <p:cNvSpPr txBox="1"/>
          <p:nvPr/>
        </p:nvSpPr>
        <p:spPr>
          <a:xfrm>
            <a:off x="1072647" y="1066263"/>
            <a:ext cx="9638830"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a:ea typeface="+mn-lt"/>
                <a:cs typeface="+mn-lt"/>
                <a:hlinkClick r:id="rId2"/>
              </a:rPr>
              <a:t>https://forms.office.com/r/QdtsDJmDrn</a:t>
            </a:r>
            <a:endParaRPr lang="en-US">
              <a:ea typeface="+mn-lt"/>
              <a:cs typeface="+mn-lt"/>
            </a:endParaRPr>
          </a:p>
          <a:p>
            <a:pPr algn="ctr"/>
            <a:endParaRPr lang="en-US">
              <a:cs typeface="Calibri"/>
            </a:endParaRPr>
          </a:p>
        </p:txBody>
      </p:sp>
      <p:pic>
        <p:nvPicPr>
          <p:cNvPr id="5" name="Picture 4" descr="Application Question 4: Please list (if you know) any faculty/staff names and emails that would be likely to be involved in this event.&#10;&#10;Application Question 5: Please list all degree programs to be waived by this waiver at this event. (For example English MA, English PhD). Multi-program applications are welcome!">
            <a:extLst>
              <a:ext uri="{FF2B5EF4-FFF2-40B4-BE49-F238E27FC236}">
                <a16:creationId xmlns:a16="http://schemas.microsoft.com/office/drawing/2014/main" id="{86753FC3-A129-90AE-DB4B-12D53A02560D}"/>
              </a:ext>
            </a:extLst>
          </p:cNvPr>
          <p:cNvPicPr>
            <a:picLocks noChangeAspect="1"/>
          </p:cNvPicPr>
          <p:nvPr/>
        </p:nvPicPr>
        <p:blipFill>
          <a:blip r:embed="rId3"/>
          <a:stretch>
            <a:fillRect/>
          </a:stretch>
        </p:blipFill>
        <p:spPr>
          <a:xfrm>
            <a:off x="1920992" y="1607918"/>
            <a:ext cx="7945495" cy="4827497"/>
          </a:xfrm>
          <a:prstGeom prst="rect">
            <a:avLst/>
          </a:prstGeom>
        </p:spPr>
      </p:pic>
      <p:pic>
        <p:nvPicPr>
          <p:cNvPr id="4" name="Picture 3">
            <a:extLst>
              <a:ext uri="{FF2B5EF4-FFF2-40B4-BE49-F238E27FC236}">
                <a16:creationId xmlns:a16="http://schemas.microsoft.com/office/drawing/2014/main" id="{48949312-0C98-3332-7B4A-B4E685C89127}"/>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0387658" y="6202581"/>
            <a:ext cx="1689571" cy="520616"/>
          </a:xfrm>
          <a:prstGeom prst="rect">
            <a:avLst/>
          </a:prstGeom>
        </p:spPr>
      </p:pic>
    </p:spTree>
    <p:extLst>
      <p:ext uri="{BB962C8B-B14F-4D97-AF65-F5344CB8AC3E}">
        <p14:creationId xmlns:p14="http://schemas.microsoft.com/office/powerpoint/2010/main" val="12948456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A094A97-3A8A-9E40-40B4-3E0048E5A1E1}"/>
              </a:ext>
            </a:extLst>
          </p:cNvPr>
          <p:cNvSpPr txBox="1">
            <a:spLocks noGrp="1"/>
          </p:cNvSpPr>
          <p:nvPr>
            <p:ph type="title" idx="4294967295"/>
          </p:nvPr>
        </p:nvSpPr>
        <p:spPr>
          <a:xfrm>
            <a:off x="2897481" y="368663"/>
            <a:ext cx="6001925" cy="76944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chemeClr val="accent1"/>
                </a:solidFill>
                <a:effectLst/>
                <a:uLnTx/>
                <a:uFillTx/>
                <a:latin typeface="+mn-lt"/>
                <a:ea typeface="+mn-ea"/>
                <a:cs typeface="Calibri"/>
              </a:rPr>
              <a:t>Application  </a:t>
            </a:r>
            <a:endParaRPr kumimoji="0" lang="en-US" sz="4400" b="1" i="0" u="none" strike="noStrike" kern="1200" cap="none" spc="0" normalizeH="0" baseline="0" noProof="0" dirty="0">
              <a:ln>
                <a:noFill/>
              </a:ln>
              <a:solidFill>
                <a:schemeClr val="accent1"/>
              </a:solidFill>
              <a:effectLst/>
              <a:uLnTx/>
              <a:uFillTx/>
              <a:latin typeface="+mn-lt"/>
              <a:ea typeface="Calibri"/>
              <a:cs typeface="Calibri"/>
            </a:endParaRPr>
          </a:p>
        </p:txBody>
      </p:sp>
      <p:sp>
        <p:nvSpPr>
          <p:cNvPr id="2" name="TextBox 1">
            <a:extLst>
              <a:ext uri="{FF2B5EF4-FFF2-40B4-BE49-F238E27FC236}">
                <a16:creationId xmlns:a16="http://schemas.microsoft.com/office/drawing/2014/main" id="{AEF5CBA8-CC42-AD2D-8384-317E70DA9A40}"/>
              </a:ext>
            </a:extLst>
          </p:cNvPr>
          <p:cNvSpPr txBox="1"/>
          <p:nvPr/>
        </p:nvSpPr>
        <p:spPr>
          <a:xfrm>
            <a:off x="1072647" y="1066263"/>
            <a:ext cx="9638830"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a:ea typeface="+mn-lt"/>
                <a:cs typeface="+mn-lt"/>
                <a:hlinkClick r:id="rId2"/>
              </a:rPr>
              <a:t>https://forms.office.com/r/QdtsDJmDrn</a:t>
            </a:r>
            <a:endParaRPr lang="en-US">
              <a:ea typeface="+mn-lt"/>
              <a:cs typeface="+mn-lt"/>
            </a:endParaRPr>
          </a:p>
          <a:p>
            <a:pPr algn="ctr"/>
            <a:endParaRPr lang="en-US">
              <a:cs typeface="Calibri"/>
            </a:endParaRPr>
          </a:p>
        </p:txBody>
      </p:sp>
      <p:pic>
        <p:nvPicPr>
          <p:cNvPr id="6" name="Picture 5" descr="Application Question 3: List the Department(s) applying for fee waivers, including any collaborating departments.&#10;&#10;Departments can work in collaboration for recruiting events that cover multiple programs/degrees. For example, the Institute for the Recruitment of Teachers is primarily a recruiting space for Education-based programs; however, many applicants are interested in History, English, Anthropology, etc. Thus, several departments could collaborate and send one or more faculty/staff to this event and have all of their programs receive diversity fee-waivers for this event (and likely successfully argue for a bigger number of waivers awarded).">
            <a:extLst>
              <a:ext uri="{FF2B5EF4-FFF2-40B4-BE49-F238E27FC236}">
                <a16:creationId xmlns:a16="http://schemas.microsoft.com/office/drawing/2014/main" id="{DA70E54D-50C2-CFAB-4E68-CDE007080701}"/>
              </a:ext>
              <a:ext uri="{C183D7F6-B498-43B3-948B-1728B52AA6E4}">
                <adec:decorative xmlns:adec="http://schemas.microsoft.com/office/drawing/2017/decorative" val="0"/>
              </a:ext>
            </a:extLst>
          </p:cNvPr>
          <p:cNvPicPr>
            <a:picLocks noChangeAspect="1"/>
          </p:cNvPicPr>
          <p:nvPr/>
        </p:nvPicPr>
        <p:blipFill>
          <a:blip r:embed="rId3"/>
          <a:stretch>
            <a:fillRect/>
          </a:stretch>
        </p:blipFill>
        <p:spPr>
          <a:xfrm>
            <a:off x="1817511" y="1814386"/>
            <a:ext cx="8143051" cy="4715597"/>
          </a:xfrm>
          <a:prstGeom prst="rect">
            <a:avLst/>
          </a:prstGeom>
        </p:spPr>
      </p:pic>
      <p:pic>
        <p:nvPicPr>
          <p:cNvPr id="4" name="Picture 3">
            <a:extLst>
              <a:ext uri="{FF2B5EF4-FFF2-40B4-BE49-F238E27FC236}">
                <a16:creationId xmlns:a16="http://schemas.microsoft.com/office/drawing/2014/main" id="{48949312-0C98-3332-7B4A-B4E685C89127}"/>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0387658" y="6202581"/>
            <a:ext cx="1689571" cy="520616"/>
          </a:xfrm>
          <a:prstGeom prst="rect">
            <a:avLst/>
          </a:prstGeom>
        </p:spPr>
      </p:pic>
    </p:spTree>
    <p:extLst>
      <p:ext uri="{BB962C8B-B14F-4D97-AF65-F5344CB8AC3E}">
        <p14:creationId xmlns:p14="http://schemas.microsoft.com/office/powerpoint/2010/main" val="6385746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1022331-AB7E-B5CC-17EA-89F7EF074AE7}"/>
              </a:ext>
              <a:ext uri="{C183D7F6-B498-43B3-948B-1728B52AA6E4}">
                <adec:decorative xmlns:adec="http://schemas.microsoft.com/office/drawing/2017/decorative" val="0"/>
              </a:ext>
            </a:extLst>
          </p:cNvPr>
          <p:cNvSpPr txBox="1">
            <a:spLocks noGrp="1"/>
          </p:cNvSpPr>
          <p:nvPr>
            <p:ph type="title" idx="4294967295"/>
          </p:nvPr>
        </p:nvSpPr>
        <p:spPr>
          <a:xfrm>
            <a:off x="2897481" y="383040"/>
            <a:ext cx="6001925" cy="76944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chemeClr val="accent1"/>
                </a:solidFill>
                <a:effectLst/>
                <a:uLnTx/>
                <a:uFillTx/>
                <a:latin typeface="+mn-lt"/>
                <a:ea typeface="+mn-ea"/>
                <a:cs typeface="Calibri"/>
              </a:rPr>
              <a:t>Application   </a:t>
            </a:r>
            <a:endParaRPr kumimoji="0" lang="en-US" sz="4400" b="1" i="0" u="none" strike="noStrike" kern="1200" cap="none" spc="0" normalizeH="0" baseline="0" noProof="0" dirty="0">
              <a:ln>
                <a:noFill/>
              </a:ln>
              <a:solidFill>
                <a:schemeClr val="accent1"/>
              </a:solidFill>
              <a:effectLst/>
              <a:uLnTx/>
              <a:uFillTx/>
              <a:latin typeface="+mn-lt"/>
              <a:ea typeface="Calibri"/>
              <a:cs typeface="Calibri"/>
            </a:endParaRPr>
          </a:p>
        </p:txBody>
      </p:sp>
      <p:sp>
        <p:nvSpPr>
          <p:cNvPr id="2" name="TextBox 1">
            <a:extLst>
              <a:ext uri="{FF2B5EF4-FFF2-40B4-BE49-F238E27FC236}">
                <a16:creationId xmlns:a16="http://schemas.microsoft.com/office/drawing/2014/main" id="{AEF5CBA8-CC42-AD2D-8384-317E70DA9A40}"/>
              </a:ext>
            </a:extLst>
          </p:cNvPr>
          <p:cNvSpPr txBox="1"/>
          <p:nvPr/>
        </p:nvSpPr>
        <p:spPr>
          <a:xfrm>
            <a:off x="1072647" y="1066263"/>
            <a:ext cx="9638830"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a:ea typeface="+mn-lt"/>
                <a:cs typeface="+mn-lt"/>
                <a:hlinkClick r:id="rId2"/>
              </a:rPr>
              <a:t>https://forms.office.com/r/QdtsDJmDrn</a:t>
            </a:r>
            <a:endParaRPr lang="en-US">
              <a:ea typeface="+mn-lt"/>
              <a:cs typeface="+mn-lt"/>
            </a:endParaRPr>
          </a:p>
          <a:p>
            <a:pPr algn="ctr"/>
            <a:endParaRPr lang="en-US">
              <a:cs typeface="Calibri"/>
            </a:endParaRPr>
          </a:p>
        </p:txBody>
      </p:sp>
      <p:pic>
        <p:nvPicPr>
          <p:cNvPr id="6" name="Picture 5" descr="Application Question 6: What type of event will you / your staff and faculty be recruiting applicants from?&#10;&#10;Option 1: in-person external conference (e.g. recruitment fair such as SACNAS, ABRCMS, GEM, etc.)&#10;Option 2: virtual external conference (e.g. the above but a virtual version)&#10;Option 3: in-person internal recruitment (e.g. an event held by your department on a UConn campus)&#10;Option 4: virtual internal recruitment (e.g. an event held by your department through a virtual platform)">
            <a:extLst>
              <a:ext uri="{FF2B5EF4-FFF2-40B4-BE49-F238E27FC236}">
                <a16:creationId xmlns:a16="http://schemas.microsoft.com/office/drawing/2014/main" id="{AA716AB4-671A-3316-8830-6B6B4DC17EA4}"/>
              </a:ext>
            </a:extLst>
          </p:cNvPr>
          <p:cNvPicPr>
            <a:picLocks noChangeAspect="1"/>
          </p:cNvPicPr>
          <p:nvPr/>
        </p:nvPicPr>
        <p:blipFill>
          <a:blip r:embed="rId3"/>
          <a:stretch>
            <a:fillRect/>
          </a:stretch>
        </p:blipFill>
        <p:spPr>
          <a:xfrm>
            <a:off x="2071511" y="1885155"/>
            <a:ext cx="8048977" cy="4047244"/>
          </a:xfrm>
          <a:prstGeom prst="rect">
            <a:avLst/>
          </a:prstGeom>
        </p:spPr>
      </p:pic>
      <p:pic>
        <p:nvPicPr>
          <p:cNvPr id="4" name="Picture 3">
            <a:extLst>
              <a:ext uri="{FF2B5EF4-FFF2-40B4-BE49-F238E27FC236}">
                <a16:creationId xmlns:a16="http://schemas.microsoft.com/office/drawing/2014/main" id="{48949312-0C98-3332-7B4A-B4E685C89127}"/>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0387658" y="6202581"/>
            <a:ext cx="1689571" cy="520616"/>
          </a:xfrm>
          <a:prstGeom prst="rect">
            <a:avLst/>
          </a:prstGeom>
        </p:spPr>
      </p:pic>
    </p:spTree>
    <p:extLst>
      <p:ext uri="{BB962C8B-B14F-4D97-AF65-F5344CB8AC3E}">
        <p14:creationId xmlns:p14="http://schemas.microsoft.com/office/powerpoint/2010/main" val="15844709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6019B77B-9532-12D5-625D-0321A5AA31FB}"/>
              </a:ext>
            </a:extLst>
          </p:cNvPr>
          <p:cNvSpPr txBox="1">
            <a:spLocks noGrp="1"/>
          </p:cNvSpPr>
          <p:nvPr>
            <p:ph type="title" idx="4294967295"/>
          </p:nvPr>
        </p:nvSpPr>
        <p:spPr>
          <a:xfrm>
            <a:off x="2897481" y="383040"/>
            <a:ext cx="6001925" cy="76944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chemeClr val="accent1"/>
                </a:solidFill>
                <a:effectLst/>
                <a:uLnTx/>
                <a:uFillTx/>
                <a:latin typeface="+mn-lt"/>
                <a:ea typeface="+mn-ea"/>
                <a:cs typeface="Calibri"/>
              </a:rPr>
              <a:t>Application </a:t>
            </a:r>
            <a:r>
              <a:rPr kumimoji="0" lang="en-US" sz="4400" b="1" i="0" u="none" strike="noStrike" kern="1200" cap="none" spc="0" normalizeH="0" baseline="0" noProof="0" dirty="0">
                <a:ln>
                  <a:noFill/>
                </a:ln>
                <a:solidFill>
                  <a:schemeClr val="bg1"/>
                </a:solidFill>
                <a:effectLst/>
                <a:uLnTx/>
                <a:uFillTx/>
                <a:latin typeface="+mn-lt"/>
                <a:ea typeface="+mn-ea"/>
                <a:cs typeface="Calibri"/>
              </a:rPr>
              <a:t>.</a:t>
            </a:r>
            <a:endParaRPr kumimoji="0" lang="en-US" sz="4400" b="1" i="0" u="none" strike="noStrike" kern="1200" cap="none" spc="0" normalizeH="0" baseline="0" noProof="0" dirty="0">
              <a:ln>
                <a:noFill/>
              </a:ln>
              <a:solidFill>
                <a:schemeClr val="bg1"/>
              </a:solidFill>
              <a:effectLst/>
              <a:uLnTx/>
              <a:uFillTx/>
              <a:latin typeface="+mn-lt"/>
              <a:ea typeface="Calibri"/>
              <a:cs typeface="Calibri"/>
            </a:endParaRPr>
          </a:p>
        </p:txBody>
      </p:sp>
      <p:sp>
        <p:nvSpPr>
          <p:cNvPr id="2" name="TextBox 1">
            <a:extLst>
              <a:ext uri="{FF2B5EF4-FFF2-40B4-BE49-F238E27FC236}">
                <a16:creationId xmlns:a16="http://schemas.microsoft.com/office/drawing/2014/main" id="{AEF5CBA8-CC42-AD2D-8384-317E70DA9A40}"/>
              </a:ext>
            </a:extLst>
          </p:cNvPr>
          <p:cNvSpPr txBox="1"/>
          <p:nvPr/>
        </p:nvSpPr>
        <p:spPr>
          <a:xfrm>
            <a:off x="1072647" y="1066263"/>
            <a:ext cx="9638830"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a:ea typeface="+mn-lt"/>
                <a:cs typeface="+mn-lt"/>
                <a:hlinkClick r:id="rId2"/>
              </a:rPr>
              <a:t>https://forms.office.com/r/QdtsDJmDrn</a:t>
            </a:r>
            <a:endParaRPr lang="en-US">
              <a:ea typeface="+mn-lt"/>
              <a:cs typeface="+mn-lt"/>
            </a:endParaRPr>
          </a:p>
          <a:p>
            <a:pPr algn="ctr"/>
            <a:endParaRPr lang="en-US">
              <a:cs typeface="Calibri"/>
            </a:endParaRPr>
          </a:p>
        </p:txBody>
      </p:sp>
      <p:pic>
        <p:nvPicPr>
          <p:cNvPr id="5" name="Picture 4" descr="Application Question 7: Given the event type above, which semester is the fee-waiver to be applied to?&#10;For example, you might be holding a virtual conference in December 2023 with recruiting applicants for a Fall 2024 start. Or you might be attending an in-person conference in June 2024 with recruiting applicants for a Spring 2024 start.&#10;&#10;Option 1: Spring 2024&#10;Option 2: Fall 2024&#10;Option 3: Spring 2025&#10;Option 4: Other">
            <a:extLst>
              <a:ext uri="{FF2B5EF4-FFF2-40B4-BE49-F238E27FC236}">
                <a16:creationId xmlns:a16="http://schemas.microsoft.com/office/drawing/2014/main" id="{AA6A4D02-8AAB-0E3A-6285-93C3E793FF91}"/>
              </a:ext>
            </a:extLst>
          </p:cNvPr>
          <p:cNvPicPr>
            <a:picLocks noChangeAspect="1"/>
          </p:cNvPicPr>
          <p:nvPr/>
        </p:nvPicPr>
        <p:blipFill>
          <a:blip r:embed="rId3"/>
          <a:stretch>
            <a:fillRect/>
          </a:stretch>
        </p:blipFill>
        <p:spPr>
          <a:xfrm>
            <a:off x="2523067" y="1710735"/>
            <a:ext cx="7145866" cy="4527789"/>
          </a:xfrm>
          <a:prstGeom prst="rect">
            <a:avLst/>
          </a:prstGeom>
        </p:spPr>
      </p:pic>
      <p:pic>
        <p:nvPicPr>
          <p:cNvPr id="4" name="Picture 3">
            <a:extLst>
              <a:ext uri="{FF2B5EF4-FFF2-40B4-BE49-F238E27FC236}">
                <a16:creationId xmlns:a16="http://schemas.microsoft.com/office/drawing/2014/main" id="{48949312-0C98-3332-7B4A-B4E685C89127}"/>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0387658" y="6202581"/>
            <a:ext cx="1689571" cy="520616"/>
          </a:xfrm>
          <a:prstGeom prst="rect">
            <a:avLst/>
          </a:prstGeom>
        </p:spPr>
      </p:pic>
    </p:spTree>
    <p:extLst>
      <p:ext uri="{BB962C8B-B14F-4D97-AF65-F5344CB8AC3E}">
        <p14:creationId xmlns:p14="http://schemas.microsoft.com/office/powerpoint/2010/main" val="25698861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A442382-606F-F06C-4A1F-5E115B97E4CC}"/>
              </a:ext>
            </a:extLst>
          </p:cNvPr>
          <p:cNvSpPr txBox="1">
            <a:spLocks noGrp="1"/>
          </p:cNvSpPr>
          <p:nvPr>
            <p:ph type="title" idx="4294967295"/>
          </p:nvPr>
        </p:nvSpPr>
        <p:spPr>
          <a:xfrm>
            <a:off x="2897481" y="383040"/>
            <a:ext cx="6001925" cy="76944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chemeClr val="accent1"/>
                </a:solidFill>
                <a:effectLst/>
                <a:uLnTx/>
                <a:uFillTx/>
                <a:latin typeface="+mn-lt"/>
                <a:ea typeface="+mn-ea"/>
                <a:cs typeface="Calibri"/>
              </a:rPr>
              <a:t>Application      </a:t>
            </a:r>
            <a:endParaRPr kumimoji="0" lang="en-US" sz="4400" b="1" i="0" u="none" strike="noStrike" kern="1200" cap="none" spc="0" normalizeH="0" baseline="0" noProof="0" dirty="0">
              <a:ln>
                <a:noFill/>
              </a:ln>
              <a:solidFill>
                <a:schemeClr val="accent1"/>
              </a:solidFill>
              <a:effectLst/>
              <a:uLnTx/>
              <a:uFillTx/>
              <a:latin typeface="+mn-lt"/>
              <a:ea typeface="Calibri"/>
              <a:cs typeface="Calibri"/>
            </a:endParaRPr>
          </a:p>
        </p:txBody>
      </p:sp>
      <p:sp>
        <p:nvSpPr>
          <p:cNvPr id="2" name="TextBox 1">
            <a:extLst>
              <a:ext uri="{FF2B5EF4-FFF2-40B4-BE49-F238E27FC236}">
                <a16:creationId xmlns:a16="http://schemas.microsoft.com/office/drawing/2014/main" id="{AEF5CBA8-CC42-AD2D-8384-317E70DA9A40}"/>
              </a:ext>
            </a:extLst>
          </p:cNvPr>
          <p:cNvSpPr txBox="1"/>
          <p:nvPr/>
        </p:nvSpPr>
        <p:spPr>
          <a:xfrm>
            <a:off x="1072647" y="1066263"/>
            <a:ext cx="9638830"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a:ea typeface="+mn-lt"/>
                <a:cs typeface="+mn-lt"/>
                <a:hlinkClick r:id="rId2"/>
              </a:rPr>
              <a:t>https://forms.office.com/r/QdtsDJmDrn</a:t>
            </a:r>
            <a:endParaRPr lang="en-US">
              <a:ea typeface="+mn-lt"/>
              <a:cs typeface="+mn-lt"/>
            </a:endParaRPr>
          </a:p>
          <a:p>
            <a:pPr algn="ctr"/>
            <a:endParaRPr lang="en-US">
              <a:cs typeface="Calibri"/>
            </a:endParaRPr>
          </a:p>
        </p:txBody>
      </p:sp>
      <p:pic>
        <p:nvPicPr>
          <p:cNvPr id="6" name="Picture 5" descr="Application Question 8: If known, what is the anticipated time-frame of the event? (Please enter date below), name of the event, and website for the event. If unknown, please give an expected timeline of when you will have more details.">
            <a:extLst>
              <a:ext uri="{FF2B5EF4-FFF2-40B4-BE49-F238E27FC236}">
                <a16:creationId xmlns:a16="http://schemas.microsoft.com/office/drawing/2014/main" id="{3ACDAC02-0FAA-C1AC-0EFF-9056A1CB22A2}"/>
              </a:ext>
            </a:extLst>
          </p:cNvPr>
          <p:cNvPicPr>
            <a:picLocks noChangeAspect="1"/>
          </p:cNvPicPr>
          <p:nvPr/>
        </p:nvPicPr>
        <p:blipFill>
          <a:blip r:embed="rId3"/>
          <a:stretch>
            <a:fillRect/>
          </a:stretch>
        </p:blipFill>
        <p:spPr>
          <a:xfrm>
            <a:off x="2297289" y="2439781"/>
            <a:ext cx="7192903" cy="2335918"/>
          </a:xfrm>
          <a:prstGeom prst="rect">
            <a:avLst/>
          </a:prstGeom>
        </p:spPr>
      </p:pic>
      <p:pic>
        <p:nvPicPr>
          <p:cNvPr id="4" name="Picture 3">
            <a:extLst>
              <a:ext uri="{FF2B5EF4-FFF2-40B4-BE49-F238E27FC236}">
                <a16:creationId xmlns:a16="http://schemas.microsoft.com/office/drawing/2014/main" id="{48949312-0C98-3332-7B4A-B4E685C89127}"/>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0387658" y="6202581"/>
            <a:ext cx="1689571" cy="520616"/>
          </a:xfrm>
          <a:prstGeom prst="rect">
            <a:avLst/>
          </a:prstGeom>
        </p:spPr>
      </p:pic>
    </p:spTree>
    <p:extLst>
      <p:ext uri="{BB962C8B-B14F-4D97-AF65-F5344CB8AC3E}">
        <p14:creationId xmlns:p14="http://schemas.microsoft.com/office/powerpoint/2010/main" val="11341199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8355ED9-2E79-26D9-2153-73AE37EB789C}"/>
              </a:ext>
            </a:extLst>
          </p:cNvPr>
          <p:cNvSpPr txBox="1">
            <a:spLocks noGrp="1"/>
          </p:cNvSpPr>
          <p:nvPr>
            <p:ph type="title" idx="4294967295"/>
          </p:nvPr>
        </p:nvSpPr>
        <p:spPr>
          <a:xfrm>
            <a:off x="2916296" y="310443"/>
            <a:ext cx="6001925"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chemeClr val="tx1"/>
                </a:solidFill>
                <a:effectLst/>
                <a:uLnTx/>
                <a:uFillTx/>
                <a:latin typeface="+mn-lt"/>
                <a:ea typeface="+mn-ea"/>
                <a:cs typeface="Calibri"/>
              </a:rPr>
              <a:t>Application Process</a:t>
            </a:r>
          </a:p>
        </p:txBody>
      </p:sp>
      <p:sp>
        <p:nvSpPr>
          <p:cNvPr id="2" name="TextBox 1">
            <a:extLst>
              <a:ext uri="{FF2B5EF4-FFF2-40B4-BE49-F238E27FC236}">
                <a16:creationId xmlns:a16="http://schemas.microsoft.com/office/drawing/2014/main" id="{AEF5CBA8-CC42-AD2D-8384-317E70DA9A40}"/>
              </a:ext>
            </a:extLst>
          </p:cNvPr>
          <p:cNvSpPr txBox="1"/>
          <p:nvPr/>
        </p:nvSpPr>
        <p:spPr>
          <a:xfrm>
            <a:off x="1072647" y="1066263"/>
            <a:ext cx="9638830"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a:ea typeface="+mn-lt"/>
                <a:cs typeface="+mn-lt"/>
                <a:hlinkClick r:id="rId2"/>
              </a:rPr>
              <a:t>https://forms.office.com/r/QdtsDJmDrn</a:t>
            </a:r>
            <a:endParaRPr lang="en-US">
              <a:ea typeface="+mn-lt"/>
              <a:cs typeface="+mn-lt"/>
            </a:endParaRPr>
          </a:p>
          <a:p>
            <a:pPr algn="ctr"/>
            <a:endParaRPr lang="en-US">
              <a:cs typeface="Calibri"/>
            </a:endParaRPr>
          </a:p>
        </p:txBody>
      </p:sp>
      <p:pic>
        <p:nvPicPr>
          <p:cNvPr id="5" name="Picture 4" descr="Application Question 9: Please estimate how many fee-waivers you think you need for this event * Please note that we will supply you with a QR code that your applicants will need to use during the event span (same day). It is not locked to your event and should not be shared. The applicants will fill in a short form that will register them in Slate as an 'inquiry' that will connect them back to your department and will provide them with an automatic fee waiver. &#10;&#10;Please note that although in reality not every inquiry will result in a submitted application, we are rolling out this program based on the possibility that each QR code scan will equal one successful application submission. Over time, we will collect data to calibrate our inquiry to conversion rate. What this means for your department is that we are more likely to be able to support applications that are looking to give out 10-15 waivers versus those that are looking to get a small return on big numbers such as 50-100 waivers. While both approaches are viable in different situations, the latter opens up the potential for serious over-allocation of diversity-fee waivers.">
            <a:extLst>
              <a:ext uri="{FF2B5EF4-FFF2-40B4-BE49-F238E27FC236}">
                <a16:creationId xmlns:a16="http://schemas.microsoft.com/office/drawing/2014/main" id="{9A67C46D-463B-D47B-9121-875CA1A700A5}"/>
              </a:ext>
            </a:extLst>
          </p:cNvPr>
          <p:cNvPicPr>
            <a:picLocks noChangeAspect="1"/>
          </p:cNvPicPr>
          <p:nvPr/>
        </p:nvPicPr>
        <p:blipFill>
          <a:blip r:embed="rId3"/>
          <a:stretch>
            <a:fillRect/>
          </a:stretch>
        </p:blipFill>
        <p:spPr>
          <a:xfrm>
            <a:off x="2724318" y="1791803"/>
            <a:ext cx="6336829" cy="5063819"/>
          </a:xfrm>
          <a:prstGeom prst="rect">
            <a:avLst/>
          </a:prstGeom>
        </p:spPr>
      </p:pic>
      <p:pic>
        <p:nvPicPr>
          <p:cNvPr id="4" name="Picture 3">
            <a:extLst>
              <a:ext uri="{FF2B5EF4-FFF2-40B4-BE49-F238E27FC236}">
                <a16:creationId xmlns:a16="http://schemas.microsoft.com/office/drawing/2014/main" id="{48949312-0C98-3332-7B4A-B4E685C89127}"/>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0387658" y="6202581"/>
            <a:ext cx="1689571" cy="520616"/>
          </a:xfrm>
          <a:prstGeom prst="rect">
            <a:avLst/>
          </a:prstGeom>
        </p:spPr>
      </p:pic>
    </p:spTree>
    <p:extLst>
      <p:ext uri="{BB962C8B-B14F-4D97-AF65-F5344CB8AC3E}">
        <p14:creationId xmlns:p14="http://schemas.microsoft.com/office/powerpoint/2010/main" val="41953471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8355ED9-2E79-26D9-2153-73AE37EB789C}"/>
              </a:ext>
            </a:extLst>
          </p:cNvPr>
          <p:cNvSpPr txBox="1">
            <a:spLocks noGrp="1"/>
          </p:cNvSpPr>
          <p:nvPr>
            <p:ph type="title" idx="4294967295"/>
          </p:nvPr>
        </p:nvSpPr>
        <p:spPr>
          <a:xfrm>
            <a:off x="2916296" y="310443"/>
            <a:ext cx="6001925"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chemeClr val="tx1"/>
                </a:solidFill>
                <a:effectLst/>
                <a:uLnTx/>
                <a:uFillTx/>
                <a:latin typeface="+mn-lt"/>
                <a:ea typeface="+mn-ea"/>
                <a:cs typeface="Calibri"/>
              </a:rPr>
              <a:t>Application Process </a:t>
            </a:r>
          </a:p>
        </p:txBody>
      </p:sp>
      <p:sp>
        <p:nvSpPr>
          <p:cNvPr id="2" name="TextBox 1">
            <a:extLst>
              <a:ext uri="{FF2B5EF4-FFF2-40B4-BE49-F238E27FC236}">
                <a16:creationId xmlns:a16="http://schemas.microsoft.com/office/drawing/2014/main" id="{AEF5CBA8-CC42-AD2D-8384-317E70DA9A40}"/>
              </a:ext>
            </a:extLst>
          </p:cNvPr>
          <p:cNvSpPr txBox="1"/>
          <p:nvPr/>
        </p:nvSpPr>
        <p:spPr>
          <a:xfrm>
            <a:off x="1072647" y="1066263"/>
            <a:ext cx="9638830"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a:ea typeface="+mn-lt"/>
                <a:cs typeface="+mn-lt"/>
                <a:hlinkClick r:id="rId2"/>
              </a:rPr>
              <a:t>https://forms.office.com/r/QdtsDJmDrn</a:t>
            </a:r>
            <a:endParaRPr lang="en-US">
              <a:ea typeface="+mn-lt"/>
              <a:cs typeface="+mn-lt"/>
            </a:endParaRPr>
          </a:p>
          <a:p>
            <a:pPr algn="ctr"/>
            <a:endParaRPr lang="en-US">
              <a:cs typeface="Calibri"/>
            </a:endParaRPr>
          </a:p>
        </p:txBody>
      </p:sp>
      <p:pic>
        <p:nvPicPr>
          <p:cNvPr id="6" name="Picture 5" descr="Application Question 10: What aspects of this conference / recruitment event do you think will help you increase individuals with a wide range of backgrounds and experiences in your specific program/department or with UConn as a whole? How will receiving fee- waivers for this event help move the needle in your recruiting strategy? Your answer will be used in determining the allocation of diversity fee-waivers across all applications.">
            <a:extLst>
              <a:ext uri="{FF2B5EF4-FFF2-40B4-BE49-F238E27FC236}">
                <a16:creationId xmlns:a16="http://schemas.microsoft.com/office/drawing/2014/main" id="{A3373158-4805-F1AC-91D8-BDDD41CC84B8}"/>
              </a:ext>
            </a:extLst>
          </p:cNvPr>
          <p:cNvPicPr>
            <a:picLocks noChangeAspect="1"/>
          </p:cNvPicPr>
          <p:nvPr/>
        </p:nvPicPr>
        <p:blipFill>
          <a:blip r:embed="rId3"/>
          <a:stretch>
            <a:fillRect/>
          </a:stretch>
        </p:blipFill>
        <p:spPr>
          <a:xfrm>
            <a:off x="2062104" y="1949778"/>
            <a:ext cx="8058385" cy="3391182"/>
          </a:xfrm>
          <a:prstGeom prst="rect">
            <a:avLst/>
          </a:prstGeom>
        </p:spPr>
      </p:pic>
      <p:pic>
        <p:nvPicPr>
          <p:cNvPr id="4" name="Picture 3">
            <a:extLst>
              <a:ext uri="{FF2B5EF4-FFF2-40B4-BE49-F238E27FC236}">
                <a16:creationId xmlns:a16="http://schemas.microsoft.com/office/drawing/2014/main" id="{48949312-0C98-3332-7B4A-B4E685C89127}"/>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0387658" y="6202581"/>
            <a:ext cx="1689571" cy="520616"/>
          </a:xfrm>
          <a:prstGeom prst="rect">
            <a:avLst/>
          </a:prstGeom>
        </p:spPr>
      </p:pic>
    </p:spTree>
    <p:extLst>
      <p:ext uri="{BB962C8B-B14F-4D97-AF65-F5344CB8AC3E}">
        <p14:creationId xmlns:p14="http://schemas.microsoft.com/office/powerpoint/2010/main" val="15449522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8355ED9-2E79-26D9-2153-73AE37EB789C}"/>
              </a:ext>
            </a:extLst>
          </p:cNvPr>
          <p:cNvSpPr txBox="1">
            <a:spLocks noGrp="1"/>
          </p:cNvSpPr>
          <p:nvPr>
            <p:ph type="title" idx="4294967295"/>
          </p:nvPr>
        </p:nvSpPr>
        <p:spPr>
          <a:xfrm>
            <a:off x="2916296" y="310443"/>
            <a:ext cx="6001925"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chemeClr val="tx1"/>
                </a:solidFill>
                <a:effectLst/>
                <a:uLnTx/>
                <a:uFillTx/>
                <a:latin typeface="+mn-lt"/>
                <a:ea typeface="+mn-ea"/>
                <a:cs typeface="Calibri"/>
              </a:rPr>
              <a:t>Application Process  </a:t>
            </a:r>
          </a:p>
        </p:txBody>
      </p:sp>
      <p:sp>
        <p:nvSpPr>
          <p:cNvPr id="2" name="TextBox 1">
            <a:extLst>
              <a:ext uri="{FF2B5EF4-FFF2-40B4-BE49-F238E27FC236}">
                <a16:creationId xmlns:a16="http://schemas.microsoft.com/office/drawing/2014/main" id="{AEF5CBA8-CC42-AD2D-8384-317E70DA9A40}"/>
              </a:ext>
            </a:extLst>
          </p:cNvPr>
          <p:cNvSpPr txBox="1"/>
          <p:nvPr/>
        </p:nvSpPr>
        <p:spPr>
          <a:xfrm>
            <a:off x="1072647" y="1066263"/>
            <a:ext cx="9638830"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a:ea typeface="+mn-lt"/>
                <a:cs typeface="+mn-lt"/>
                <a:hlinkClick r:id="rId2"/>
              </a:rPr>
              <a:t>https://forms.office.com/r/QdtsDJmDrn</a:t>
            </a:r>
            <a:endParaRPr lang="en-US">
              <a:ea typeface="+mn-lt"/>
              <a:cs typeface="+mn-lt"/>
            </a:endParaRPr>
          </a:p>
          <a:p>
            <a:pPr algn="ctr"/>
            <a:endParaRPr lang="en-US">
              <a:cs typeface="Calibri"/>
            </a:endParaRPr>
          </a:p>
        </p:txBody>
      </p:sp>
      <p:pic>
        <p:nvPicPr>
          <p:cNvPr id="5" name="Picture 4" descr="Application Question 11: Per U.S. Supreme Court ruling, fee-waivers at events CANNOT be awarded to potential applicants based upon race. Provision of fee-waivers must be based upon the individual applicant's lived experiences, backgrounds, and potential contributions to further UConn's Mission.&#10;&#10;Option 1: I acknowledge and agree that all staff involved in this recruiting event will only award fee-waivers to individuals based upon that individual's lived experiences with potential to further UConn's Mission.&#10;Option 2: &#10;I acknowledge and DO NOT agree that all staff involved in this recruiting event will only award fee-waivers to individuals based upon that individual's lived expierences. Please note that this will disqualify this application from further consideration.">
            <a:extLst>
              <a:ext uri="{FF2B5EF4-FFF2-40B4-BE49-F238E27FC236}">
                <a16:creationId xmlns:a16="http://schemas.microsoft.com/office/drawing/2014/main" id="{9ABABE02-B73F-7F43-71AA-5369F0615202}"/>
              </a:ext>
            </a:extLst>
          </p:cNvPr>
          <p:cNvPicPr>
            <a:picLocks noChangeAspect="1"/>
          </p:cNvPicPr>
          <p:nvPr/>
        </p:nvPicPr>
        <p:blipFill>
          <a:blip r:embed="rId3"/>
          <a:stretch>
            <a:fillRect/>
          </a:stretch>
        </p:blipFill>
        <p:spPr>
          <a:xfrm>
            <a:off x="1723437" y="2101647"/>
            <a:ext cx="8340606" cy="3680113"/>
          </a:xfrm>
          <a:prstGeom prst="rect">
            <a:avLst/>
          </a:prstGeom>
        </p:spPr>
      </p:pic>
      <p:pic>
        <p:nvPicPr>
          <p:cNvPr id="4" name="Picture 3">
            <a:extLst>
              <a:ext uri="{FF2B5EF4-FFF2-40B4-BE49-F238E27FC236}">
                <a16:creationId xmlns:a16="http://schemas.microsoft.com/office/drawing/2014/main" id="{48949312-0C98-3332-7B4A-B4E685C89127}"/>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0387658" y="6202581"/>
            <a:ext cx="1689571" cy="520616"/>
          </a:xfrm>
          <a:prstGeom prst="rect">
            <a:avLst/>
          </a:prstGeom>
        </p:spPr>
      </p:pic>
    </p:spTree>
    <p:extLst>
      <p:ext uri="{BB962C8B-B14F-4D97-AF65-F5344CB8AC3E}">
        <p14:creationId xmlns:p14="http://schemas.microsoft.com/office/powerpoint/2010/main" val="2543733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8355ED9-2E79-26D9-2153-73AE37EB789C}"/>
              </a:ext>
            </a:extLst>
          </p:cNvPr>
          <p:cNvSpPr txBox="1">
            <a:spLocks noGrp="1"/>
          </p:cNvSpPr>
          <p:nvPr>
            <p:ph type="title" idx="4294967295"/>
          </p:nvPr>
        </p:nvSpPr>
        <p:spPr>
          <a:xfrm>
            <a:off x="3095037" y="2737555"/>
            <a:ext cx="6001925" cy="76944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schemeClr val="tx1"/>
                </a:solidFill>
                <a:effectLst/>
                <a:uLnTx/>
                <a:uFillTx/>
                <a:latin typeface="+mn-lt"/>
                <a:ea typeface="+mn-ea"/>
                <a:cs typeface="Calibri"/>
              </a:rPr>
              <a:t>Q&amp;A</a:t>
            </a:r>
            <a:endParaRPr kumimoji="0" lang="en-US" sz="4400" b="0" i="0" u="none" strike="noStrike" kern="1200" cap="none" spc="0" normalizeH="0" baseline="0" noProof="0" dirty="0">
              <a:ln>
                <a:noFill/>
              </a:ln>
              <a:solidFill>
                <a:schemeClr val="tx1"/>
              </a:solidFill>
              <a:effectLst/>
              <a:uLnTx/>
              <a:uFillTx/>
              <a:latin typeface="+mn-lt"/>
              <a:ea typeface="+mn-ea"/>
              <a:cs typeface="+mn-cs"/>
            </a:endParaRPr>
          </a:p>
        </p:txBody>
      </p:sp>
      <p:pic>
        <p:nvPicPr>
          <p:cNvPr id="4" name="Picture 3">
            <a:extLst>
              <a:ext uri="{FF2B5EF4-FFF2-40B4-BE49-F238E27FC236}">
                <a16:creationId xmlns:a16="http://schemas.microsoft.com/office/drawing/2014/main" id="{48949312-0C98-3332-7B4A-B4E685C8912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0387658" y="6202581"/>
            <a:ext cx="1689571" cy="520616"/>
          </a:xfrm>
          <a:prstGeom prst="rect">
            <a:avLst/>
          </a:prstGeom>
        </p:spPr>
      </p:pic>
    </p:spTree>
    <p:extLst>
      <p:ext uri="{BB962C8B-B14F-4D97-AF65-F5344CB8AC3E}">
        <p14:creationId xmlns:p14="http://schemas.microsoft.com/office/powerpoint/2010/main" val="2924249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6BA16-110B-61B4-712D-17DA9A298C6A}"/>
              </a:ext>
            </a:extLst>
          </p:cNvPr>
          <p:cNvSpPr txBox="1">
            <a:spLocks noGrp="1"/>
          </p:cNvSpPr>
          <p:nvPr>
            <p:ph type="title" idx="4294967295"/>
          </p:nvPr>
        </p:nvSpPr>
        <p:spPr>
          <a:xfrm>
            <a:off x="685800" y="576943"/>
            <a:ext cx="10918371" cy="452431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mn-lt"/>
                <a:ea typeface="+mn-ea"/>
                <a:cs typeface="+mn-cs"/>
              </a:rPr>
              <a:t>Two types of diversity fee “waivers”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1" i="0" u="none" strike="noStrike" kern="1200" cap="none" spc="0" normalizeH="0" baseline="0" noProof="0" dirty="0">
                <a:ln>
                  <a:noFill/>
                </a:ln>
                <a:solidFill>
                  <a:schemeClr val="accent1"/>
                </a:solidFill>
                <a:effectLst/>
                <a:uLnTx/>
                <a:uFillTx/>
                <a:latin typeface="+mn-lt"/>
                <a:ea typeface="+mn-ea"/>
                <a:cs typeface="+mn-cs"/>
              </a:rPr>
              <a:t>Program application fee “waiver”</a:t>
            </a:r>
          </a:p>
          <a:p>
            <a:pPr marL="8001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Not a waiver</a:t>
            </a:r>
          </a:p>
          <a:p>
            <a:pPr marL="8001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Program pays application fee on behalf of the applicant</a:t>
            </a:r>
          </a:p>
          <a:p>
            <a:pPr marL="8001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Details of the process discussed at </a:t>
            </a:r>
            <a:r>
              <a:rPr kumimoji="0" lang="en-US" sz="2800" b="0" i="1" u="none" strike="noStrike" kern="1200" cap="none" spc="0" normalizeH="0" baseline="0" noProof="0" dirty="0">
                <a:ln>
                  <a:noFill/>
                </a:ln>
                <a:solidFill>
                  <a:schemeClr val="tx1"/>
                </a:solidFill>
                <a:effectLst/>
                <a:uLnTx/>
                <a:uFillTx/>
                <a:latin typeface="+mn-lt"/>
                <a:ea typeface="+mn-ea"/>
                <a:cs typeface="+mn-cs"/>
              </a:rPr>
              <a:t>Timely Topics </a:t>
            </a:r>
            <a:r>
              <a:rPr kumimoji="0" lang="en-US" sz="2800" b="0" i="0" u="none" strike="noStrike" kern="1200" cap="none" spc="0" normalizeH="0" baseline="0" noProof="0" dirty="0">
                <a:ln>
                  <a:noFill/>
                </a:ln>
                <a:solidFill>
                  <a:schemeClr val="tx1"/>
                </a:solidFill>
                <a:effectLst/>
                <a:uLnTx/>
                <a:uFillTx/>
                <a:latin typeface="+mn-lt"/>
                <a:ea typeface="+mn-ea"/>
                <a:cs typeface="+mn-cs"/>
              </a:rPr>
              <a:t>session on 21 September</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1" i="0" u="none" strike="noStrike" kern="1200" cap="none" spc="0" normalizeH="0" baseline="0" noProof="0" dirty="0">
                <a:ln>
                  <a:noFill/>
                </a:ln>
                <a:solidFill>
                  <a:schemeClr val="accent1"/>
                </a:solidFill>
                <a:effectLst/>
                <a:uLnTx/>
                <a:uFillTx/>
                <a:latin typeface="+mn-lt"/>
                <a:ea typeface="+mn-ea"/>
                <a:cs typeface="+mn-cs"/>
              </a:rPr>
              <a:t>Diversity fee waiver</a:t>
            </a:r>
          </a:p>
          <a:p>
            <a:pPr marL="8001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A true waiver</a:t>
            </a:r>
          </a:p>
          <a:p>
            <a:pPr marL="8001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The University does not charge the application fee for applicants who receive this waiver</a:t>
            </a:r>
            <a:endParaRPr kumimoji="0" lang="en-US" sz="2800" b="0" i="0" u="none" strike="noStrike" kern="1200" cap="none" spc="0" normalizeH="0" baseline="0" noProof="0" dirty="0">
              <a:ln>
                <a:noFill/>
              </a:ln>
              <a:solidFill>
                <a:schemeClr val="tx1"/>
              </a:solidFill>
              <a:effectLst/>
              <a:uLnTx/>
              <a:uFillTx/>
              <a:latin typeface="+mn-lt"/>
              <a:ea typeface="Calibri"/>
              <a:cs typeface="Calibri"/>
            </a:endParaRPr>
          </a:p>
        </p:txBody>
      </p:sp>
      <p:pic>
        <p:nvPicPr>
          <p:cNvPr id="4" name="Picture 3">
            <a:extLst>
              <a:ext uri="{FF2B5EF4-FFF2-40B4-BE49-F238E27FC236}">
                <a16:creationId xmlns:a16="http://schemas.microsoft.com/office/drawing/2014/main" id="{48949312-0C98-3332-7B4A-B4E685C8912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0387658" y="6202581"/>
            <a:ext cx="1689571" cy="520616"/>
          </a:xfrm>
          <a:prstGeom prst="rect">
            <a:avLst/>
          </a:prstGeom>
        </p:spPr>
      </p:pic>
    </p:spTree>
    <p:extLst>
      <p:ext uri="{BB962C8B-B14F-4D97-AF65-F5344CB8AC3E}">
        <p14:creationId xmlns:p14="http://schemas.microsoft.com/office/powerpoint/2010/main" val="566647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D1E81-67B1-15B7-2DC6-B75384223B89}"/>
              </a:ext>
            </a:extLst>
          </p:cNvPr>
          <p:cNvSpPr txBox="1">
            <a:spLocks noGrp="1"/>
          </p:cNvSpPr>
          <p:nvPr>
            <p:ph type="title" idx="4294967295"/>
          </p:nvPr>
        </p:nvSpPr>
        <p:spPr>
          <a:xfrm>
            <a:off x="609600" y="391886"/>
            <a:ext cx="11190514" cy="76944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schemeClr val="tx1"/>
                </a:solidFill>
                <a:effectLst/>
                <a:uLnTx/>
                <a:uFillTx/>
                <a:latin typeface="+mn-lt"/>
                <a:ea typeface="+mn-ea"/>
                <a:cs typeface="+mn-cs"/>
              </a:rPr>
              <a:t>University Mission Statement</a:t>
            </a:r>
          </a:p>
        </p:txBody>
      </p:sp>
      <p:sp>
        <p:nvSpPr>
          <p:cNvPr id="3" name="TextBox 2">
            <a:extLst>
              <a:ext uri="{FF2B5EF4-FFF2-40B4-BE49-F238E27FC236}">
                <a16:creationId xmlns:a16="http://schemas.microsoft.com/office/drawing/2014/main" id="{94717E24-5C50-3249-F568-02A4BE2E3C5B}"/>
              </a:ext>
            </a:extLst>
          </p:cNvPr>
          <p:cNvSpPr txBox="1"/>
          <p:nvPr/>
        </p:nvSpPr>
        <p:spPr>
          <a:xfrm>
            <a:off x="762000" y="1458686"/>
            <a:ext cx="11168743" cy="4345998"/>
          </a:xfrm>
          <a:prstGeom prst="rect">
            <a:avLst/>
          </a:prstGeom>
          <a:noFill/>
        </p:spPr>
        <p:txBody>
          <a:bodyPr wrap="square" rtlCol="0">
            <a:spAutoFit/>
          </a:bodyPr>
          <a:lstStyle/>
          <a:p>
            <a:pPr marL="0" indent="0" algn="ctr">
              <a:lnSpc>
                <a:spcPct val="120000"/>
              </a:lnSpc>
              <a:spcBef>
                <a:spcPts val="0"/>
              </a:spcBef>
              <a:buNone/>
            </a:pPr>
            <a:r>
              <a:rPr lang="en-US" sz="2000" b="1">
                <a:solidFill>
                  <a:srgbClr val="000000"/>
                </a:solidFill>
                <a:effectLst/>
                <a:latin typeface="Arial" panose="020B0604020202020204" pitchFamily="34" charset="0"/>
                <a:cs typeface="Arial" panose="020B0604020202020204" pitchFamily="34" charset="0"/>
                <a:hlinkClick r:id="rId2"/>
              </a:rPr>
              <a:t>Mission And Purposes of The University of Connecticut</a:t>
            </a:r>
            <a:endParaRPr lang="en-US" sz="2000" b="1">
              <a:solidFill>
                <a:srgbClr val="000000"/>
              </a:solidFill>
              <a:effectLst/>
              <a:latin typeface="Arial" panose="020B0604020202020204" pitchFamily="34" charset="0"/>
              <a:cs typeface="Arial" panose="020B0604020202020204" pitchFamily="34" charset="0"/>
            </a:endParaRPr>
          </a:p>
          <a:p>
            <a:pPr marL="0" indent="0" algn="ctr">
              <a:lnSpc>
                <a:spcPct val="120000"/>
              </a:lnSpc>
              <a:spcBef>
                <a:spcPts val="0"/>
              </a:spcBef>
              <a:buNone/>
            </a:pPr>
            <a:r>
              <a:rPr lang="en-US" sz="1600" b="0" i="1">
                <a:solidFill>
                  <a:srgbClr val="000000"/>
                </a:solidFill>
                <a:effectLst/>
                <a:latin typeface="Arial" panose="020B0604020202020204" pitchFamily="34" charset="0"/>
                <a:cs typeface="Arial" panose="020B0604020202020204" pitchFamily="34" charset="0"/>
              </a:rPr>
              <a:t>Adopted by the Board of Trustees on April 11, 2006 and amended on June 20, 2006</a:t>
            </a:r>
          </a:p>
          <a:p>
            <a:pPr marL="0" indent="0" algn="ctr">
              <a:lnSpc>
                <a:spcPct val="120000"/>
              </a:lnSpc>
              <a:spcBef>
                <a:spcPts val="0"/>
              </a:spcBef>
              <a:buNone/>
            </a:pPr>
            <a:endParaRPr lang="en-US" sz="1600" b="0" i="0">
              <a:solidFill>
                <a:srgbClr val="000000"/>
              </a:solidFill>
              <a:effectLst/>
              <a:latin typeface="Arial" panose="020B0604020202020204" pitchFamily="34" charset="0"/>
              <a:cs typeface="Arial" panose="020B0604020202020204" pitchFamily="34" charset="0"/>
            </a:endParaRPr>
          </a:p>
          <a:p>
            <a:pPr marL="0" indent="0" algn="just">
              <a:lnSpc>
                <a:spcPct val="120000"/>
              </a:lnSpc>
              <a:spcBef>
                <a:spcPts val="0"/>
              </a:spcBef>
              <a:buNone/>
            </a:pPr>
            <a:r>
              <a:rPr lang="en-US" b="0" i="0">
                <a:solidFill>
                  <a:srgbClr val="000000"/>
                </a:solidFill>
                <a:effectLst/>
                <a:latin typeface="Arial" panose="020B0604020202020204" pitchFamily="34" charset="0"/>
                <a:cs typeface="Arial" panose="020B0604020202020204" pitchFamily="34" charset="0"/>
              </a:rPr>
              <a:t>The University of Connecticut is dedicated to excellence demonstrated through national and international recognition. As Connecticut’s public research university, through freedom of academic inquiry and expression, we create and disseminate knowledge by means of scholarly and creative achievements, graduate and professional education, and outreach. Through our focus on teaching and learning, the University helps every student grow intellectually and become a contributing member of the state, national, and world communities. Through research, teaching, service, and outreach, </a:t>
            </a:r>
            <a:r>
              <a:rPr lang="en-US" b="1" i="1">
                <a:solidFill>
                  <a:schemeClr val="accent1"/>
                </a:solidFill>
                <a:effectLst/>
                <a:latin typeface="Arial" panose="020B0604020202020204" pitchFamily="34" charset="0"/>
                <a:cs typeface="Arial" panose="020B0604020202020204" pitchFamily="34" charset="0"/>
              </a:rPr>
              <a:t>we embrace diversity and cultivate leadership, integrity, and engaged citizenship in our students, faculty, staff, and alumni</a:t>
            </a:r>
            <a:r>
              <a:rPr lang="en-US" b="0" i="1">
                <a:solidFill>
                  <a:schemeClr val="tx2"/>
                </a:solidFill>
                <a:effectLst/>
                <a:latin typeface="Arial" panose="020B0604020202020204" pitchFamily="34" charset="0"/>
                <a:cs typeface="Arial" panose="020B0604020202020204" pitchFamily="34" charset="0"/>
              </a:rPr>
              <a:t>. </a:t>
            </a:r>
            <a:r>
              <a:rPr lang="en-US" b="0" i="0">
                <a:solidFill>
                  <a:srgbClr val="000000"/>
                </a:solidFill>
                <a:effectLst/>
                <a:latin typeface="Arial" panose="020B0604020202020204" pitchFamily="34" charset="0"/>
                <a:cs typeface="Arial" panose="020B0604020202020204" pitchFamily="34" charset="0"/>
              </a:rPr>
              <a:t>As our state’s flagship public university, and as a land and sea grant institution, we promote the health and well-being of Connecticut’s citizens through enhancing the social, economic, cultural and natural environments of the state and beyond.</a:t>
            </a:r>
          </a:p>
        </p:txBody>
      </p:sp>
      <p:pic>
        <p:nvPicPr>
          <p:cNvPr id="4" name="Picture 3">
            <a:extLst>
              <a:ext uri="{FF2B5EF4-FFF2-40B4-BE49-F238E27FC236}">
                <a16:creationId xmlns:a16="http://schemas.microsoft.com/office/drawing/2014/main" id="{48949312-0C98-3332-7B4A-B4E685C89127}"/>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0387658" y="6202581"/>
            <a:ext cx="1689571" cy="520616"/>
          </a:xfrm>
          <a:prstGeom prst="rect">
            <a:avLst/>
          </a:prstGeom>
        </p:spPr>
      </p:pic>
    </p:spTree>
    <p:extLst>
      <p:ext uri="{BB962C8B-B14F-4D97-AF65-F5344CB8AC3E}">
        <p14:creationId xmlns:p14="http://schemas.microsoft.com/office/powerpoint/2010/main" val="2550428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73E96B-C670-CAB1-790C-9A74176A81E4}"/>
              </a:ext>
            </a:extLst>
          </p:cNvPr>
          <p:cNvSpPr txBox="1">
            <a:spLocks noGrp="1"/>
          </p:cNvSpPr>
          <p:nvPr>
            <p:ph type="title" idx="4294967295"/>
          </p:nvPr>
        </p:nvSpPr>
        <p:spPr>
          <a:xfrm>
            <a:off x="478971" y="468086"/>
            <a:ext cx="11146972"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mn-lt"/>
                <a:ea typeface="+mn-ea"/>
                <a:cs typeface="+mn-cs"/>
              </a:rPr>
              <a:t>Message to the University community on the Supreme Court Decisions</a:t>
            </a:r>
          </a:p>
        </p:txBody>
      </p:sp>
      <p:sp>
        <p:nvSpPr>
          <p:cNvPr id="3" name="TextBox 2">
            <a:extLst>
              <a:ext uri="{FF2B5EF4-FFF2-40B4-BE49-F238E27FC236}">
                <a16:creationId xmlns:a16="http://schemas.microsoft.com/office/drawing/2014/main" id="{70171CEF-4478-72A1-C0F9-23F5AC1BA31F}"/>
              </a:ext>
            </a:extLst>
          </p:cNvPr>
          <p:cNvSpPr txBox="1"/>
          <p:nvPr/>
        </p:nvSpPr>
        <p:spPr>
          <a:xfrm>
            <a:off x="631372" y="1937657"/>
            <a:ext cx="10994572" cy="3662541"/>
          </a:xfrm>
          <a:prstGeom prst="rect">
            <a:avLst/>
          </a:prstGeom>
          <a:noFill/>
        </p:spPr>
        <p:txBody>
          <a:bodyPr wrap="square" rtlCol="0">
            <a:spAutoFit/>
          </a:bodyPr>
          <a:lstStyle/>
          <a:p>
            <a:r>
              <a:rPr lang="en-US" sz="2800"/>
              <a:t>“It is essential to UConn’s mission as a public university that we create and maintain a student body in which people of all races, ethnicities, and backgrounds can thrive. Our great challenge now in the wake of these decisions is continuing to build on that vital mission with the tools we still have available to us.”</a:t>
            </a:r>
          </a:p>
          <a:p>
            <a:endParaRPr lang="en-US" sz="2800"/>
          </a:p>
          <a:p>
            <a:r>
              <a:rPr lang="en-US" sz="2800"/>
              <a:t>President </a:t>
            </a:r>
            <a:r>
              <a:rPr lang="en-US" sz="2800" err="1"/>
              <a:t>Radenka</a:t>
            </a:r>
            <a:r>
              <a:rPr lang="en-US" sz="2800"/>
              <a:t> </a:t>
            </a:r>
            <a:r>
              <a:rPr lang="en-US" sz="2800" err="1"/>
              <a:t>Maric</a:t>
            </a:r>
            <a:r>
              <a:rPr lang="en-US" sz="2800"/>
              <a:t>, June 29, 2023</a:t>
            </a:r>
          </a:p>
          <a:p>
            <a:endParaRPr lang="en-US"/>
          </a:p>
          <a:p>
            <a:endParaRPr lang="en-US"/>
          </a:p>
        </p:txBody>
      </p:sp>
      <p:pic>
        <p:nvPicPr>
          <p:cNvPr id="4" name="Picture 3">
            <a:extLst>
              <a:ext uri="{FF2B5EF4-FFF2-40B4-BE49-F238E27FC236}">
                <a16:creationId xmlns:a16="http://schemas.microsoft.com/office/drawing/2014/main" id="{48949312-0C98-3332-7B4A-B4E685C8912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0387658" y="6202581"/>
            <a:ext cx="1689571" cy="520616"/>
          </a:xfrm>
          <a:prstGeom prst="rect">
            <a:avLst/>
          </a:prstGeom>
        </p:spPr>
      </p:pic>
    </p:spTree>
    <p:extLst>
      <p:ext uri="{BB962C8B-B14F-4D97-AF65-F5344CB8AC3E}">
        <p14:creationId xmlns:p14="http://schemas.microsoft.com/office/powerpoint/2010/main" val="2603041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8E2F96-D038-1140-C079-67776690F3CD}"/>
              </a:ext>
            </a:extLst>
          </p:cNvPr>
          <p:cNvSpPr>
            <a:spLocks noGrp="1"/>
          </p:cNvSpPr>
          <p:nvPr>
            <p:ph type="title"/>
          </p:nvPr>
        </p:nvSpPr>
        <p:spPr/>
        <p:txBody>
          <a:bodyPr/>
          <a:lstStyle/>
          <a:p>
            <a:r>
              <a:rPr lang="en-US" b="1" dirty="0">
                <a:solidFill>
                  <a:schemeClr val="accent1"/>
                </a:solidFill>
              </a:rPr>
              <a:t>What do the decisions mean for admissions?</a:t>
            </a:r>
          </a:p>
        </p:txBody>
      </p:sp>
      <p:sp>
        <p:nvSpPr>
          <p:cNvPr id="3" name="Content Placeholder 2">
            <a:extLst>
              <a:ext uri="{FF2B5EF4-FFF2-40B4-BE49-F238E27FC236}">
                <a16:creationId xmlns:a16="http://schemas.microsoft.com/office/drawing/2014/main" id="{62C4B9A1-1061-3341-9749-A7D46F0CA0A0}"/>
              </a:ext>
            </a:extLst>
          </p:cNvPr>
          <p:cNvSpPr>
            <a:spLocks noGrp="1"/>
          </p:cNvSpPr>
          <p:nvPr>
            <p:ph idx="1"/>
          </p:nvPr>
        </p:nvSpPr>
        <p:spPr/>
        <p:txBody>
          <a:bodyPr vert="horz" lIns="91440" tIns="45720" rIns="91440" bIns="45720" rtlCol="0" anchor="t">
            <a:normAutofit/>
          </a:bodyPr>
          <a:lstStyle/>
          <a:p>
            <a:r>
              <a:rPr lang="en-US" dirty="0"/>
              <a:t>Cannot consider the race of an applicant in making a decision to grant or deny admission</a:t>
            </a:r>
          </a:p>
          <a:p>
            <a:r>
              <a:rPr lang="en-US" dirty="0"/>
              <a:t>Can consider the lived experience of individual applicants</a:t>
            </a:r>
          </a:p>
          <a:p>
            <a:pPr lvl="1"/>
            <a:r>
              <a:rPr lang="en-US" dirty="0"/>
              <a:t>Overcoming hardships, contributions to the community</a:t>
            </a:r>
          </a:p>
          <a:p>
            <a:pPr marL="457200" lvl="1" indent="0">
              <a:buNone/>
            </a:pPr>
            <a:endParaRPr lang="en-US" dirty="0"/>
          </a:p>
          <a:p>
            <a:pPr marL="0" indent="0">
              <a:buNone/>
            </a:pPr>
            <a:r>
              <a:rPr lang="en-US" dirty="0"/>
              <a:t>More on these at </a:t>
            </a:r>
            <a:r>
              <a:rPr lang="en-US" i="1" dirty="0"/>
              <a:t>Timely Topics </a:t>
            </a:r>
            <a:r>
              <a:rPr lang="en-US" dirty="0"/>
              <a:t>session on 16 November</a:t>
            </a:r>
          </a:p>
          <a:p>
            <a:pPr marL="0" indent="0">
              <a:buNone/>
            </a:pPr>
            <a:endParaRPr lang="en-US" dirty="0"/>
          </a:p>
          <a:p>
            <a:r>
              <a:rPr lang="en-US" b="1" dirty="0">
                <a:solidFill>
                  <a:schemeClr val="accent1"/>
                </a:solidFill>
              </a:rPr>
              <a:t>Can engage in targeted marketing and recruitment</a:t>
            </a:r>
          </a:p>
          <a:p>
            <a:pPr lvl="1"/>
            <a:r>
              <a:rPr lang="en-US" dirty="0">
                <a:ea typeface="Calibri"/>
                <a:cs typeface="Calibri"/>
              </a:rPr>
              <a:t>Cannot provide "zero-sum" benefits based on race</a:t>
            </a:r>
          </a:p>
        </p:txBody>
      </p:sp>
      <p:pic>
        <p:nvPicPr>
          <p:cNvPr id="5" name="Picture 4" descr="UCONN&#10;The Graduate School">
            <a:extLst>
              <a:ext uri="{FF2B5EF4-FFF2-40B4-BE49-F238E27FC236}">
                <a16:creationId xmlns:a16="http://schemas.microsoft.com/office/drawing/2014/main" id="{FEE711DD-DBA0-A4A7-CB29-4D3FE9B1CCF7}"/>
              </a:ext>
            </a:extLst>
          </p:cNvPr>
          <p:cNvPicPr>
            <a:picLocks noChangeAspect="1"/>
          </p:cNvPicPr>
          <p:nvPr/>
        </p:nvPicPr>
        <p:blipFill>
          <a:blip r:embed="rId2"/>
          <a:stretch>
            <a:fillRect/>
          </a:stretch>
        </p:blipFill>
        <p:spPr>
          <a:xfrm>
            <a:off x="10387658" y="6202581"/>
            <a:ext cx="1689571" cy="520616"/>
          </a:xfrm>
          <a:prstGeom prst="rect">
            <a:avLst/>
          </a:prstGeom>
        </p:spPr>
      </p:pic>
    </p:spTree>
    <p:extLst>
      <p:ext uri="{BB962C8B-B14F-4D97-AF65-F5344CB8AC3E}">
        <p14:creationId xmlns:p14="http://schemas.microsoft.com/office/powerpoint/2010/main" val="422188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animEffect transition="in" filter="fade">
                                      <p:cBhvr>
                                        <p:cTn id="1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95D646-AE54-4779-C29A-130F9E0BADEF}"/>
              </a:ext>
            </a:extLst>
          </p:cNvPr>
          <p:cNvSpPr>
            <a:spLocks noGrp="1"/>
          </p:cNvSpPr>
          <p:nvPr>
            <p:ph type="title"/>
          </p:nvPr>
        </p:nvSpPr>
        <p:spPr/>
        <p:txBody>
          <a:bodyPr/>
          <a:lstStyle/>
          <a:p>
            <a:r>
              <a:rPr lang="en-US" b="1" dirty="0">
                <a:solidFill>
                  <a:schemeClr val="accent1"/>
                </a:solidFill>
              </a:rPr>
              <a:t>Targeted marketing and recruitment</a:t>
            </a:r>
          </a:p>
        </p:txBody>
      </p:sp>
      <p:sp>
        <p:nvSpPr>
          <p:cNvPr id="3" name="Content Placeholder 2">
            <a:extLst>
              <a:ext uri="{FF2B5EF4-FFF2-40B4-BE49-F238E27FC236}">
                <a16:creationId xmlns:a16="http://schemas.microsoft.com/office/drawing/2014/main" id="{585A825A-84F3-204D-6845-61368064137E}"/>
              </a:ext>
            </a:extLst>
          </p:cNvPr>
          <p:cNvSpPr>
            <a:spLocks noGrp="1"/>
          </p:cNvSpPr>
          <p:nvPr>
            <p:ph idx="1"/>
          </p:nvPr>
        </p:nvSpPr>
        <p:spPr/>
        <p:txBody>
          <a:bodyPr/>
          <a:lstStyle/>
          <a:p>
            <a:r>
              <a:rPr lang="en-US"/>
              <a:t>Select a target based on conformity to University’s commitment to provide educational opportunities to all</a:t>
            </a:r>
          </a:p>
          <a:p>
            <a:pPr lvl="1"/>
            <a:r>
              <a:rPr lang="en-US"/>
              <a:t>Includes selecting a target based on evidence that a particular community is underserved or disadvantaged in applying for admission to graduate school</a:t>
            </a:r>
          </a:p>
          <a:p>
            <a:pPr lvl="1"/>
            <a:r>
              <a:rPr lang="en-US"/>
              <a:t>May lead to overrepresentation of some racial/ethnic categories, but cannot be based on seeking such overrepresentation</a:t>
            </a:r>
          </a:p>
          <a:p>
            <a:r>
              <a:rPr lang="en-US"/>
              <a:t>Benefits must be available to all who meet the stated target qualifications, regardless of race or ethnicity</a:t>
            </a:r>
          </a:p>
          <a:p>
            <a:r>
              <a:rPr lang="en-US"/>
              <a:t>Exercise caution in providing substantial economic benefit, e.g., travel reimbursement </a:t>
            </a:r>
          </a:p>
        </p:txBody>
      </p:sp>
      <p:pic>
        <p:nvPicPr>
          <p:cNvPr id="5" name="Picture 4" descr="UCONN&#10;The Graduate School">
            <a:extLst>
              <a:ext uri="{FF2B5EF4-FFF2-40B4-BE49-F238E27FC236}">
                <a16:creationId xmlns:a16="http://schemas.microsoft.com/office/drawing/2014/main" id="{2612E36C-FA32-8EBA-637F-E95B00059BA4}"/>
              </a:ext>
            </a:extLst>
          </p:cNvPr>
          <p:cNvPicPr>
            <a:picLocks noChangeAspect="1"/>
          </p:cNvPicPr>
          <p:nvPr/>
        </p:nvPicPr>
        <p:blipFill>
          <a:blip r:embed="rId2"/>
          <a:stretch>
            <a:fillRect/>
          </a:stretch>
        </p:blipFill>
        <p:spPr>
          <a:xfrm>
            <a:off x="10387658" y="6202581"/>
            <a:ext cx="1689571" cy="520616"/>
          </a:xfrm>
          <a:prstGeom prst="rect">
            <a:avLst/>
          </a:prstGeom>
        </p:spPr>
      </p:pic>
    </p:spTree>
    <p:extLst>
      <p:ext uri="{BB962C8B-B14F-4D97-AF65-F5344CB8AC3E}">
        <p14:creationId xmlns:p14="http://schemas.microsoft.com/office/powerpoint/2010/main" val="14670145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8355ED9-2E79-26D9-2153-73AE37EB789C}"/>
              </a:ext>
            </a:extLst>
          </p:cNvPr>
          <p:cNvSpPr txBox="1">
            <a:spLocks noGrp="1"/>
          </p:cNvSpPr>
          <p:nvPr>
            <p:ph type="title" idx="4294967295"/>
          </p:nvPr>
        </p:nvSpPr>
        <p:spPr>
          <a:xfrm>
            <a:off x="3194" y="992157"/>
            <a:ext cx="12184189" cy="144655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chemeClr val="accent1"/>
                </a:solidFill>
                <a:effectLst/>
                <a:uLnTx/>
                <a:uFillTx/>
                <a:latin typeface="+mn-lt"/>
                <a:ea typeface="+mn-ea"/>
                <a:cs typeface="Calibri"/>
              </a:rPr>
              <a:t>The Graduate School's new diversity fee-waiver program</a:t>
            </a:r>
            <a:endParaRPr kumimoji="0" lang="en-US" sz="4400" b="1" i="0" u="none" strike="noStrike" kern="1200" cap="none" spc="0" normalizeH="0" baseline="0" noProof="0" dirty="0">
              <a:ln>
                <a:noFill/>
              </a:ln>
              <a:solidFill>
                <a:schemeClr val="accent1"/>
              </a:solidFill>
              <a:effectLst/>
              <a:uLnTx/>
              <a:uFillTx/>
              <a:latin typeface="+mn-lt"/>
              <a:ea typeface="Calibri"/>
              <a:cs typeface="Calibri"/>
            </a:endParaRPr>
          </a:p>
        </p:txBody>
      </p:sp>
      <p:sp>
        <p:nvSpPr>
          <p:cNvPr id="2" name="TextBox 1">
            <a:extLst>
              <a:ext uri="{FF2B5EF4-FFF2-40B4-BE49-F238E27FC236}">
                <a16:creationId xmlns:a16="http://schemas.microsoft.com/office/drawing/2014/main" id="{AEF5CBA8-CC42-AD2D-8384-317E70DA9A40}"/>
              </a:ext>
            </a:extLst>
          </p:cNvPr>
          <p:cNvSpPr txBox="1"/>
          <p:nvPr/>
        </p:nvSpPr>
        <p:spPr>
          <a:xfrm>
            <a:off x="1047144" y="2923762"/>
            <a:ext cx="10084528"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000">
                <a:latin typeface="Segoe UI"/>
                <a:cs typeface="Segoe UI"/>
              </a:rPr>
              <a:t>The Graduate School is introducing a new fee waiver process to support graduate programs seeking to ensure that their applicant pool includes individuals with a wide range of backgrounds and experiences to further UConn's Mission.</a:t>
            </a:r>
            <a:endParaRPr lang="en-US" sz="1400"/>
          </a:p>
        </p:txBody>
      </p:sp>
      <p:sp>
        <p:nvSpPr>
          <p:cNvPr id="5" name="TextBox 4">
            <a:extLst>
              <a:ext uri="{FF2B5EF4-FFF2-40B4-BE49-F238E27FC236}">
                <a16:creationId xmlns:a16="http://schemas.microsoft.com/office/drawing/2014/main" id="{CFEAEF5D-6305-A32E-A6F4-08281DD759EA}"/>
              </a:ext>
            </a:extLst>
          </p:cNvPr>
          <p:cNvSpPr txBox="1"/>
          <p:nvPr/>
        </p:nvSpPr>
        <p:spPr>
          <a:xfrm>
            <a:off x="1083428" y="4293547"/>
            <a:ext cx="10084528" cy="163121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000" dirty="0">
                <a:latin typeface="Segoe UI"/>
                <a:cs typeface="Segoe UI"/>
              </a:rPr>
              <a:t>With thanks to all the faculty and staff involved at various stages of this project, including: Kate Capshaw, Joseph Golec, Ofer Harel, Dougles Degges, Aida </a:t>
            </a:r>
            <a:r>
              <a:rPr lang="en-US" sz="2000" dirty="0" err="1">
                <a:latin typeface="Segoe UI"/>
                <a:cs typeface="Segoe UI"/>
              </a:rPr>
              <a:t>Ghiaei</a:t>
            </a:r>
            <a:r>
              <a:rPr lang="en-US" sz="2000" dirty="0">
                <a:latin typeface="Segoe UI"/>
                <a:cs typeface="Segoe UI"/>
              </a:rPr>
              <a:t>, Mary Ann </a:t>
            </a:r>
            <a:r>
              <a:rPr lang="en-US" sz="2000" dirty="0" err="1">
                <a:latin typeface="Segoe UI"/>
                <a:cs typeface="Segoe UI"/>
              </a:rPr>
              <a:t>Amalaradjou</a:t>
            </a:r>
            <a:r>
              <a:rPr lang="en-US" sz="2000" dirty="0">
                <a:latin typeface="Segoe UI"/>
                <a:cs typeface="Segoe UI"/>
              </a:rPr>
              <a:t>, Kumar </a:t>
            </a:r>
            <a:r>
              <a:rPr lang="en-US" sz="2000" dirty="0" err="1">
                <a:latin typeface="Segoe UI"/>
                <a:cs typeface="Segoe UI"/>
              </a:rPr>
              <a:t>Venkitanarayanan</a:t>
            </a:r>
            <a:r>
              <a:rPr lang="en-US" sz="2000" dirty="0">
                <a:latin typeface="Segoe UI"/>
                <a:cs typeface="Segoe UI"/>
              </a:rPr>
              <a:t>, </a:t>
            </a:r>
            <a:r>
              <a:rPr lang="en-US" sz="2000" dirty="0" err="1">
                <a:latin typeface="Segoe UI"/>
                <a:cs typeface="Segoe UI"/>
              </a:rPr>
              <a:t>Katrease</a:t>
            </a:r>
            <a:r>
              <a:rPr lang="en-US" sz="2000" dirty="0">
                <a:latin typeface="Segoe UI"/>
                <a:cs typeface="Segoe UI"/>
              </a:rPr>
              <a:t> </a:t>
            </a:r>
            <a:r>
              <a:rPr lang="en-US" sz="2000" dirty="0" err="1">
                <a:latin typeface="Segoe UI"/>
                <a:cs typeface="Segoe UI"/>
              </a:rPr>
              <a:t>Sharavolli</a:t>
            </a:r>
            <a:r>
              <a:rPr lang="en-US" sz="2000" dirty="0">
                <a:latin typeface="Segoe UI"/>
                <a:cs typeface="Segoe UI"/>
              </a:rPr>
              <a:t>, Christine North, Bryan Southworth, Amanda Masztal, Jill Bouchard, Victoria Smith, Hillary Barigye, Bryan Callender, and Monique Roy.</a:t>
            </a:r>
          </a:p>
        </p:txBody>
      </p:sp>
      <p:pic>
        <p:nvPicPr>
          <p:cNvPr id="4" name="Picture 3">
            <a:extLst>
              <a:ext uri="{FF2B5EF4-FFF2-40B4-BE49-F238E27FC236}">
                <a16:creationId xmlns:a16="http://schemas.microsoft.com/office/drawing/2014/main" id="{48949312-0C98-3332-7B4A-B4E685C8912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0387658" y="6202581"/>
            <a:ext cx="1689571" cy="520616"/>
          </a:xfrm>
          <a:prstGeom prst="rect">
            <a:avLst/>
          </a:prstGeom>
        </p:spPr>
      </p:pic>
    </p:spTree>
    <p:extLst>
      <p:ext uri="{BB962C8B-B14F-4D97-AF65-F5344CB8AC3E}">
        <p14:creationId xmlns:p14="http://schemas.microsoft.com/office/powerpoint/2010/main" val="34403594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8355ED9-2E79-26D9-2153-73AE37EB789C}"/>
              </a:ext>
            </a:extLst>
          </p:cNvPr>
          <p:cNvSpPr txBox="1">
            <a:spLocks noGrp="1"/>
          </p:cNvSpPr>
          <p:nvPr>
            <p:ph type="title" idx="4294967295"/>
          </p:nvPr>
        </p:nvSpPr>
        <p:spPr>
          <a:xfrm>
            <a:off x="388303" y="392758"/>
            <a:ext cx="11594717" cy="144655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chemeClr val="accent1"/>
                </a:solidFill>
                <a:effectLst/>
                <a:uLnTx/>
                <a:uFillTx/>
                <a:latin typeface="+mn-lt"/>
                <a:ea typeface="+mn-ea"/>
                <a:cs typeface="Calibri"/>
              </a:rPr>
              <a:t>The Graduate School's new diversity fee-waiver program</a:t>
            </a:r>
            <a:r>
              <a:rPr kumimoji="0" lang="en-US" sz="4400" b="1" i="0" u="none" strike="noStrike" kern="1200" cap="none" spc="0" normalizeH="0" noProof="0" dirty="0">
                <a:ln>
                  <a:noFill/>
                </a:ln>
                <a:solidFill>
                  <a:schemeClr val="accent1"/>
                </a:solidFill>
                <a:effectLst/>
                <a:uLnTx/>
                <a:uFillTx/>
                <a:latin typeface="+mn-lt"/>
                <a:ea typeface="+mn-ea"/>
                <a:cs typeface="Calibri"/>
              </a:rPr>
              <a:t> </a:t>
            </a:r>
            <a:endParaRPr kumimoji="0" lang="en-US" sz="4400" b="1" i="0" u="none" strike="noStrike" kern="1200" cap="none" spc="0" normalizeH="0" baseline="0" noProof="0" dirty="0">
              <a:ln>
                <a:noFill/>
              </a:ln>
              <a:solidFill>
                <a:schemeClr val="accent1"/>
              </a:solidFill>
              <a:effectLst/>
              <a:uLnTx/>
              <a:uFillTx/>
              <a:latin typeface="+mn-lt"/>
              <a:ea typeface="Calibri"/>
              <a:cs typeface="Calibri"/>
            </a:endParaRPr>
          </a:p>
        </p:txBody>
      </p:sp>
      <p:sp>
        <p:nvSpPr>
          <p:cNvPr id="5" name="TextBox 4">
            <a:extLst>
              <a:ext uri="{FF2B5EF4-FFF2-40B4-BE49-F238E27FC236}">
                <a16:creationId xmlns:a16="http://schemas.microsoft.com/office/drawing/2014/main" id="{2BDCB5C9-7DBF-C4B4-0D22-53692A12C2AA}"/>
              </a:ext>
            </a:extLst>
          </p:cNvPr>
          <p:cNvSpPr txBox="1"/>
          <p:nvPr/>
        </p:nvSpPr>
        <p:spPr>
          <a:xfrm>
            <a:off x="100471" y="1932214"/>
            <a:ext cx="11966752" cy="13849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a:cs typeface="Calibri" panose="020F0502020204030204"/>
              </a:rPr>
              <a:t>For in-person and virtual recruiting events where there are interactions between a staff or faculty member and an applicant</a:t>
            </a:r>
            <a:endParaRPr lang="en-US" sz="2800">
              <a:ea typeface="Calibri"/>
              <a:cs typeface="Calibri"/>
            </a:endParaRPr>
          </a:p>
          <a:p>
            <a:r>
              <a:rPr lang="en-US" sz="2800">
                <a:cs typeface="Calibri" panose="020F0502020204030204"/>
              </a:rPr>
              <a:t>For example:</a:t>
            </a:r>
            <a:endParaRPr lang="en-US" sz="2800">
              <a:ea typeface="Calibri"/>
              <a:cs typeface="Calibri" panose="020F0502020204030204"/>
            </a:endParaRPr>
          </a:p>
        </p:txBody>
      </p:sp>
      <p:sp>
        <p:nvSpPr>
          <p:cNvPr id="6" name="TextBox 5">
            <a:extLst>
              <a:ext uri="{FF2B5EF4-FFF2-40B4-BE49-F238E27FC236}">
                <a16:creationId xmlns:a16="http://schemas.microsoft.com/office/drawing/2014/main" id="{3DD2CAC4-26B3-D750-1AEF-17BE7DECDB70}"/>
              </a:ext>
            </a:extLst>
          </p:cNvPr>
          <p:cNvSpPr txBox="1"/>
          <p:nvPr/>
        </p:nvSpPr>
        <p:spPr>
          <a:xfrm>
            <a:off x="431149" y="3345303"/>
            <a:ext cx="11612453"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a:cs typeface="Calibri" panose="020F0502020204030204"/>
              </a:rPr>
              <a:t>Faculty member attends a field-specific national conference and meets with potential graduate students at paper sessions, poster sessions, meet &amp; greets etc.</a:t>
            </a:r>
          </a:p>
        </p:txBody>
      </p:sp>
      <p:sp>
        <p:nvSpPr>
          <p:cNvPr id="7" name="TextBox 6">
            <a:extLst>
              <a:ext uri="{FF2B5EF4-FFF2-40B4-BE49-F238E27FC236}">
                <a16:creationId xmlns:a16="http://schemas.microsoft.com/office/drawing/2014/main" id="{4DE150E0-DC9D-928F-F716-253AE0228D9F}"/>
              </a:ext>
            </a:extLst>
          </p:cNvPr>
          <p:cNvSpPr txBox="1"/>
          <p:nvPr/>
        </p:nvSpPr>
        <p:spPr>
          <a:xfrm>
            <a:off x="431148" y="4124590"/>
            <a:ext cx="11245146"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a:cs typeface="Calibri" panose="020F0502020204030204"/>
              </a:rPr>
              <a:t>Staff member attends a recruitment-based event and hosts a booth where they meet with potential graduate students.</a:t>
            </a:r>
          </a:p>
        </p:txBody>
      </p:sp>
      <p:sp>
        <p:nvSpPr>
          <p:cNvPr id="8" name="TextBox 7">
            <a:extLst>
              <a:ext uri="{FF2B5EF4-FFF2-40B4-BE49-F238E27FC236}">
                <a16:creationId xmlns:a16="http://schemas.microsoft.com/office/drawing/2014/main" id="{F2ED3C43-20E1-844B-B3AF-88B8B02D3091}"/>
              </a:ext>
            </a:extLst>
          </p:cNvPr>
          <p:cNvSpPr txBox="1"/>
          <p:nvPr/>
        </p:nvSpPr>
        <p:spPr>
          <a:xfrm>
            <a:off x="431147" y="4869302"/>
            <a:ext cx="11772145"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a:cs typeface="Calibri" panose="020F0502020204030204"/>
              </a:rPr>
              <a:t>Dean hosts a virtual recruiting event where staff / faculty follow up one-on-one or one-to-small-group with potential graduate students. </a:t>
            </a:r>
          </a:p>
        </p:txBody>
      </p:sp>
      <p:sp>
        <p:nvSpPr>
          <p:cNvPr id="9" name="TextBox 8">
            <a:extLst>
              <a:ext uri="{FF2B5EF4-FFF2-40B4-BE49-F238E27FC236}">
                <a16:creationId xmlns:a16="http://schemas.microsoft.com/office/drawing/2014/main" id="{458E4396-67D4-9B7F-5C89-998737282D11}"/>
              </a:ext>
            </a:extLst>
          </p:cNvPr>
          <p:cNvSpPr txBox="1"/>
          <p:nvPr/>
        </p:nvSpPr>
        <p:spPr>
          <a:xfrm>
            <a:off x="431147" y="5570882"/>
            <a:ext cx="1110137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a:cs typeface="Calibri" panose="020F0502020204030204"/>
              </a:rPr>
              <a:t>Graduate student attends a virtual recruitment-based event and meets with potential graduate students.</a:t>
            </a:r>
          </a:p>
        </p:txBody>
      </p:sp>
      <p:pic>
        <p:nvPicPr>
          <p:cNvPr id="4" name="Picture 3">
            <a:extLst>
              <a:ext uri="{FF2B5EF4-FFF2-40B4-BE49-F238E27FC236}">
                <a16:creationId xmlns:a16="http://schemas.microsoft.com/office/drawing/2014/main" id="{48949312-0C98-3332-7B4A-B4E685C8912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0387658" y="6202581"/>
            <a:ext cx="1689571" cy="520616"/>
          </a:xfrm>
          <a:prstGeom prst="rect">
            <a:avLst/>
          </a:prstGeom>
        </p:spPr>
      </p:pic>
    </p:spTree>
    <p:extLst>
      <p:ext uri="{BB962C8B-B14F-4D97-AF65-F5344CB8AC3E}">
        <p14:creationId xmlns:p14="http://schemas.microsoft.com/office/powerpoint/2010/main" val="359955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8355ED9-2E79-26D9-2153-73AE37EB789C}"/>
              </a:ext>
            </a:extLst>
          </p:cNvPr>
          <p:cNvSpPr txBox="1">
            <a:spLocks noGrp="1"/>
          </p:cNvSpPr>
          <p:nvPr>
            <p:ph type="title" idx="4294967295"/>
          </p:nvPr>
        </p:nvSpPr>
        <p:spPr>
          <a:xfrm>
            <a:off x="2933095" y="392758"/>
            <a:ext cx="6001925" cy="76944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chemeClr val="accent1"/>
                </a:solidFill>
                <a:effectLst/>
                <a:uLnTx/>
                <a:uFillTx/>
                <a:latin typeface="+mn-lt"/>
                <a:ea typeface="+mn-ea"/>
                <a:cs typeface="Calibri"/>
              </a:rPr>
              <a:t>Overview of the process</a:t>
            </a:r>
            <a:endParaRPr kumimoji="0" lang="en-US" sz="1800" b="0" i="0" u="none" strike="noStrike" kern="1200" cap="none" spc="0" normalizeH="0" baseline="0" noProof="0" dirty="0">
              <a:ln>
                <a:noFill/>
              </a:ln>
              <a:solidFill>
                <a:schemeClr val="tx1"/>
              </a:solidFill>
              <a:effectLst/>
              <a:uLnTx/>
              <a:uFillTx/>
              <a:latin typeface="+mn-lt"/>
              <a:ea typeface="+mn-ea"/>
              <a:cs typeface="+mn-cs"/>
            </a:endParaRPr>
          </a:p>
        </p:txBody>
      </p:sp>
      <p:sp>
        <p:nvSpPr>
          <p:cNvPr id="2" name="Rectangle 1">
            <a:extLst>
              <a:ext uri="{FF2B5EF4-FFF2-40B4-BE49-F238E27FC236}">
                <a16:creationId xmlns:a16="http://schemas.microsoft.com/office/drawing/2014/main" id="{65B0C5A4-7E52-A3F5-DA8E-8E1C00E21554}"/>
              </a:ext>
            </a:extLst>
          </p:cNvPr>
          <p:cNvSpPr/>
          <p:nvPr/>
        </p:nvSpPr>
        <p:spPr>
          <a:xfrm>
            <a:off x="693536" y="1470084"/>
            <a:ext cx="2050142" cy="169635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a:cs typeface="Calibri"/>
              </a:rPr>
              <a:t>Department submits</a:t>
            </a:r>
          </a:p>
          <a:p>
            <a:pPr algn="ctr"/>
            <a:r>
              <a:rPr lang="en-US">
                <a:cs typeface="Calibri"/>
              </a:rPr>
              <a:t>Application</a:t>
            </a:r>
            <a:endParaRPr lang="en-US">
              <a:ea typeface="Calibri"/>
              <a:cs typeface="Calibri"/>
            </a:endParaRPr>
          </a:p>
        </p:txBody>
      </p:sp>
      <p:sp>
        <p:nvSpPr>
          <p:cNvPr id="5" name="Arrow: Right 4" descr="Arrow pointing to the right">
            <a:extLst>
              <a:ext uri="{FF2B5EF4-FFF2-40B4-BE49-F238E27FC236}">
                <a16:creationId xmlns:a16="http://schemas.microsoft.com/office/drawing/2014/main" id="{7F61EB04-0C7F-CC7C-F156-1F3A5C13E435}"/>
              </a:ext>
            </a:extLst>
          </p:cNvPr>
          <p:cNvSpPr/>
          <p:nvPr/>
        </p:nvSpPr>
        <p:spPr>
          <a:xfrm>
            <a:off x="2879750" y="2132299"/>
            <a:ext cx="580571" cy="31749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568C9D1F-F48C-6478-2923-0A8B14FCBD24}"/>
              </a:ext>
            </a:extLst>
          </p:cNvPr>
          <p:cNvSpPr/>
          <p:nvPr/>
        </p:nvSpPr>
        <p:spPr>
          <a:xfrm>
            <a:off x="3614535" y="1470083"/>
            <a:ext cx="2050142" cy="169635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a:cs typeface="Calibri"/>
              </a:rPr>
              <a:t>Graduate School awards diversity fee-waiver to select applications</a:t>
            </a:r>
            <a:endParaRPr lang="en-US"/>
          </a:p>
        </p:txBody>
      </p:sp>
      <p:sp>
        <p:nvSpPr>
          <p:cNvPr id="8" name="Arrow: Right 7" descr="Arrow pointing to the right">
            <a:extLst>
              <a:ext uri="{FF2B5EF4-FFF2-40B4-BE49-F238E27FC236}">
                <a16:creationId xmlns:a16="http://schemas.microsoft.com/office/drawing/2014/main" id="{28ABD732-432B-5BC1-EDF7-F1BDF802EBEE}"/>
              </a:ext>
            </a:extLst>
          </p:cNvPr>
          <p:cNvSpPr/>
          <p:nvPr/>
        </p:nvSpPr>
        <p:spPr>
          <a:xfrm>
            <a:off x="5782607" y="2132298"/>
            <a:ext cx="580571" cy="31749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1F27324A-0816-74AC-7B24-9354B327684C}"/>
              </a:ext>
            </a:extLst>
          </p:cNvPr>
          <p:cNvSpPr/>
          <p:nvPr/>
        </p:nvSpPr>
        <p:spPr>
          <a:xfrm>
            <a:off x="6426678" y="1470082"/>
            <a:ext cx="2050142" cy="169635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a:cs typeface="Calibri"/>
              </a:rPr>
              <a:t>Graduate School builds event in Slate and provides QR code to faculty/staff for event</a:t>
            </a:r>
          </a:p>
        </p:txBody>
      </p:sp>
      <p:sp>
        <p:nvSpPr>
          <p:cNvPr id="9" name="Arrow: Right 8" descr="Arrow pointing to the right">
            <a:extLst>
              <a:ext uri="{FF2B5EF4-FFF2-40B4-BE49-F238E27FC236}">
                <a16:creationId xmlns:a16="http://schemas.microsoft.com/office/drawing/2014/main" id="{ECEA445D-2C45-FF83-B6BC-E8D9241FB4AD}"/>
              </a:ext>
            </a:extLst>
          </p:cNvPr>
          <p:cNvSpPr/>
          <p:nvPr/>
        </p:nvSpPr>
        <p:spPr>
          <a:xfrm>
            <a:off x="8586190" y="2103543"/>
            <a:ext cx="580571" cy="31749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C0926D7-D7C3-2B1E-F418-805F1AD3E3CA}"/>
              </a:ext>
            </a:extLst>
          </p:cNvPr>
          <p:cNvSpPr/>
          <p:nvPr/>
        </p:nvSpPr>
        <p:spPr>
          <a:xfrm>
            <a:off x="9316525" y="1470081"/>
            <a:ext cx="2050142" cy="169635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a:cs typeface="Calibri"/>
              </a:rPr>
              <a:t>Faculty / Staff use QR code at event during direct conversations with candidates</a:t>
            </a:r>
            <a:endParaRPr lang="en-US"/>
          </a:p>
        </p:txBody>
      </p:sp>
      <p:sp>
        <p:nvSpPr>
          <p:cNvPr id="11" name="TextBox 10">
            <a:extLst>
              <a:ext uri="{FF2B5EF4-FFF2-40B4-BE49-F238E27FC236}">
                <a16:creationId xmlns:a16="http://schemas.microsoft.com/office/drawing/2014/main" id="{4A363134-51D5-474D-D188-372B514BD4C3}"/>
              </a:ext>
            </a:extLst>
          </p:cNvPr>
          <p:cNvSpPr txBox="1"/>
          <p:nvPr/>
        </p:nvSpPr>
        <p:spPr>
          <a:xfrm>
            <a:off x="687765" y="3175048"/>
            <a:ext cx="6391469"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a:ea typeface="Calibri"/>
                <a:cs typeface="Calibri"/>
              </a:rPr>
              <a:t>Things to consider:</a:t>
            </a:r>
          </a:p>
        </p:txBody>
      </p:sp>
      <p:sp>
        <p:nvSpPr>
          <p:cNvPr id="12" name="TextBox 11">
            <a:extLst>
              <a:ext uri="{FF2B5EF4-FFF2-40B4-BE49-F238E27FC236}">
                <a16:creationId xmlns:a16="http://schemas.microsoft.com/office/drawing/2014/main" id="{4364EC4D-EF44-F8F4-DB6B-92D420452409}"/>
              </a:ext>
            </a:extLst>
          </p:cNvPr>
          <p:cNvSpPr txBox="1"/>
          <p:nvPr/>
        </p:nvSpPr>
        <p:spPr>
          <a:xfrm>
            <a:off x="687764" y="3764519"/>
            <a:ext cx="11279770"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457200" indent="-457200">
              <a:buFont typeface="Arial"/>
              <a:buChar char="•"/>
            </a:pPr>
            <a:r>
              <a:rPr lang="en-US" sz="2000">
                <a:ea typeface="Calibri"/>
                <a:cs typeface="Calibri"/>
              </a:rPr>
              <a:t>Applications are accepted on a rolling basis; however, Fall is likely to receive a larger number of diversity fee-waivers.</a:t>
            </a:r>
          </a:p>
        </p:txBody>
      </p:sp>
      <p:sp>
        <p:nvSpPr>
          <p:cNvPr id="13" name="TextBox 12">
            <a:extLst>
              <a:ext uri="{FF2B5EF4-FFF2-40B4-BE49-F238E27FC236}">
                <a16:creationId xmlns:a16="http://schemas.microsoft.com/office/drawing/2014/main" id="{535C2707-7696-8A73-DFF9-B2560F0566CC}"/>
              </a:ext>
            </a:extLst>
          </p:cNvPr>
          <p:cNvSpPr txBox="1"/>
          <p:nvPr/>
        </p:nvSpPr>
        <p:spPr>
          <a:xfrm>
            <a:off x="587977" y="4559039"/>
            <a:ext cx="11279770"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457200" indent="-457200">
              <a:buFont typeface="Arial"/>
              <a:buChar char="•"/>
            </a:pPr>
            <a:r>
              <a:rPr lang="en-US" sz="2000" dirty="0">
                <a:ea typeface="Calibri"/>
                <a:cs typeface="Calibri"/>
              </a:rPr>
              <a:t>One application per department / program per academic year. Departments should hold an internal review to strategically select the most important future recruiting event for submission to this process.</a:t>
            </a:r>
          </a:p>
        </p:txBody>
      </p:sp>
      <p:sp>
        <p:nvSpPr>
          <p:cNvPr id="14" name="TextBox 13">
            <a:extLst>
              <a:ext uri="{FF2B5EF4-FFF2-40B4-BE49-F238E27FC236}">
                <a16:creationId xmlns:a16="http://schemas.microsoft.com/office/drawing/2014/main" id="{9B6F3B32-EE6F-196B-C704-FB6708F7A047}"/>
              </a:ext>
            </a:extLst>
          </p:cNvPr>
          <p:cNvSpPr txBox="1"/>
          <p:nvPr/>
        </p:nvSpPr>
        <p:spPr>
          <a:xfrm>
            <a:off x="202379" y="5352383"/>
            <a:ext cx="11695158"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800100" lvl="1" indent="-342900">
              <a:buFont typeface="Arial"/>
              <a:buChar char="•"/>
            </a:pPr>
            <a:r>
              <a:rPr lang="en-US" sz="2000" dirty="0">
                <a:cs typeface="Arial"/>
              </a:rPr>
              <a:t>The caveat to this is if the department has a prior application rejected or a particularly promising new event / recruiting opportunity presents itself after an application has already been submitted.​</a:t>
            </a:r>
            <a:endParaRPr lang="en-US" sz="1600" dirty="0">
              <a:ea typeface="Calibri" panose="020F0502020204030204"/>
              <a:cs typeface="Calibri" panose="020F0502020204030204"/>
            </a:endParaRPr>
          </a:p>
        </p:txBody>
      </p:sp>
      <p:pic>
        <p:nvPicPr>
          <p:cNvPr id="4" name="Picture 3">
            <a:extLst>
              <a:ext uri="{FF2B5EF4-FFF2-40B4-BE49-F238E27FC236}">
                <a16:creationId xmlns:a16="http://schemas.microsoft.com/office/drawing/2014/main" id="{48949312-0C98-3332-7B4A-B4E685C8912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0387658" y="6202581"/>
            <a:ext cx="1689571" cy="520616"/>
          </a:xfrm>
          <a:prstGeom prst="rect">
            <a:avLst/>
          </a:prstGeom>
        </p:spPr>
      </p:pic>
    </p:spTree>
    <p:extLst>
      <p:ext uri="{BB962C8B-B14F-4D97-AF65-F5344CB8AC3E}">
        <p14:creationId xmlns:p14="http://schemas.microsoft.com/office/powerpoint/2010/main" val="2101436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6" grpId="0" animBg="1"/>
      <p:bldP spid="8" grpId="0" animBg="1"/>
      <p:bldP spid="7" grpId="0" animBg="1"/>
      <p:bldP spid="9" grpId="0" animBg="1"/>
      <p:bldP spid="10" grpId="0" animBg="1"/>
      <p:bldP spid="11" grpId="0"/>
      <p:bldP spid="12" grpId="0"/>
      <p:bldP spid="13"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61</TotalTime>
  <Words>1000</Words>
  <Application>Microsoft Office PowerPoint</Application>
  <PresentationFormat>Widescreen</PresentationFormat>
  <Paragraphs>76</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Segoe UI</vt:lpstr>
      <vt:lpstr>office theme</vt:lpstr>
      <vt:lpstr>Introducing a new diversity fee waiver process</vt:lpstr>
      <vt:lpstr>Two types of diversity fee “waivers” Program application fee “waiver” Not a waiver Program pays application fee on behalf of the applicant Details of the process discussed at Timely Topics session on 21 September Diversity fee waiver A true waiver The University does not charge the application fee for applicants who receive this waiver</vt:lpstr>
      <vt:lpstr>University Mission Statement</vt:lpstr>
      <vt:lpstr>Message to the University community on the Supreme Court Decisions</vt:lpstr>
      <vt:lpstr>What do the decisions mean for admissions?</vt:lpstr>
      <vt:lpstr>Targeted marketing and recruitment</vt:lpstr>
      <vt:lpstr>The Graduate School's new diversity fee-waiver program</vt:lpstr>
      <vt:lpstr>The Graduate School's new diversity fee-waiver program </vt:lpstr>
      <vt:lpstr>Overview of the process</vt:lpstr>
      <vt:lpstr>Application</vt:lpstr>
      <vt:lpstr>Application </vt:lpstr>
      <vt:lpstr>Application  </vt:lpstr>
      <vt:lpstr>Application   </vt:lpstr>
      <vt:lpstr>Application .</vt:lpstr>
      <vt:lpstr>Application      </vt:lpstr>
      <vt:lpstr>Application Process</vt:lpstr>
      <vt:lpstr>Application Process </vt:lpstr>
      <vt:lpstr>Application Process  </vt:lpstr>
      <vt:lpstr>Q&amp;A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Corcoran, Jack</cp:lastModifiedBy>
  <cp:revision>70</cp:revision>
  <dcterms:created xsi:type="dcterms:W3CDTF">2023-09-21T12:53:45Z</dcterms:created>
  <dcterms:modified xsi:type="dcterms:W3CDTF">2023-10-02T15:02:10Z</dcterms:modified>
</cp:coreProperties>
</file>